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80" r:id="rId2"/>
    <p:sldId id="281" r:id="rId3"/>
    <p:sldId id="282" r:id="rId4"/>
    <p:sldId id="276" r:id="rId5"/>
    <p:sldId id="258" r:id="rId6"/>
    <p:sldId id="260" r:id="rId7"/>
    <p:sldId id="261" r:id="rId8"/>
    <p:sldId id="270" r:id="rId9"/>
    <p:sldId id="262" r:id="rId10"/>
    <p:sldId id="264" r:id="rId11"/>
    <p:sldId id="265" r:id="rId12"/>
    <p:sldId id="266" r:id="rId13"/>
    <p:sldId id="268" r:id="rId14"/>
    <p:sldId id="278" r:id="rId15"/>
    <p:sldId id="271" r:id="rId16"/>
    <p:sldId id="269" r:id="rId17"/>
    <p:sldId id="272" r:id="rId18"/>
    <p:sldId id="273" r:id="rId19"/>
    <p:sldId id="275" r:id="rId20"/>
    <p:sldId id="277" r:id="rId21"/>
    <p:sldId id="283" r:id="rId22"/>
    <p:sldId id="284" r:id="rId23"/>
    <p:sldId id="286" r:id="rId24"/>
    <p:sldId id="290" r:id="rId25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37" autoAdjust="0"/>
    <p:restoredTop sz="94751" autoAdjust="0"/>
  </p:normalViewPr>
  <p:slideViewPr>
    <p:cSldViewPr>
      <p:cViewPr varScale="1">
        <p:scale>
          <a:sx n="119" d="100"/>
          <a:sy n="119" d="100"/>
        </p:scale>
        <p:origin x="140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7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E16525F-F6AA-4F37-991D-7D571E385AF9}" type="datetimeFigureOut">
              <a:rPr lang="en-GB" smtClean="0"/>
              <a:pPr/>
              <a:t>17/04/2017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872B83D-E1C6-424D-9573-E1FDE2A9116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55C0C84-6665-413F-80B8-874825625F5B}" type="datetimeFigureOut">
              <a:rPr lang="en-GB" smtClean="0"/>
              <a:pPr/>
              <a:t>17/04/2017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6AF3830-34FB-44FA-B188-F91086CC4FA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dirty="0" smtClean="0">
                <a:latin typeface="Times" pitchFamily="18" charset="0"/>
              </a:rPr>
              <a:t>DG Forum,</a:t>
            </a:r>
            <a:r>
              <a:rPr lang="en-GB" baseline="0" dirty="0" smtClean="0">
                <a:latin typeface="Times" pitchFamily="18" charset="0"/>
              </a:rPr>
              <a:t> CECG, CEC, ARC, KTP</a:t>
            </a:r>
            <a:endParaRPr lang="en-GB" dirty="0" smtClean="0">
              <a:latin typeface="Times" pitchFamily="18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BD34249-D473-4EC7-BC54-507E039F2139}" type="slidenum">
              <a:rPr lang="en-GB">
                <a:solidFill>
                  <a:prstClr val="black"/>
                </a:solidFill>
                <a:latin typeface="Times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dirty="0">
              <a:solidFill>
                <a:prstClr val="black"/>
              </a:solidFill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F3830-34FB-44FA-B188-F91086CC4FA3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F3830-34FB-44FA-B188-F91086CC4FA3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F3830-34FB-44FA-B188-F91086CC4FA3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F3830-34FB-44FA-B188-F91086CC4FA3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F3830-34FB-44FA-B188-F91086CC4FA3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F3830-34FB-44FA-B188-F91086CC4FA3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EED906-A7B7-42B0-8E33-BE9757A5544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8782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Mention only.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EED906-A7B7-42B0-8E33-BE9757A5544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6515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EED906-A7B7-42B0-8E33-BE9757A5544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49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F3830-34FB-44FA-B188-F91086CC4FA3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F3830-34FB-44FA-B188-F91086CC4FA3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F3830-34FB-44FA-B188-F91086CC4FA3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F3830-34FB-44FA-B188-F91086CC4FA3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F3830-34FB-44FA-B188-F91086CC4FA3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F3830-34FB-44FA-B188-F91086CC4FA3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F3830-34FB-44FA-B188-F91086CC4FA3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F3830-34FB-44FA-B188-F91086CC4FA3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BB2A3-E3BD-4592-B253-F4754242AFA6}" type="datetime1">
              <a:rPr lang="en-GB"/>
              <a:pPr>
                <a:defRPr/>
              </a:pPr>
              <a:t>17/04/2017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7BAC7-E9F8-4F13-9E12-6F774E44FB2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A9A5F-550E-4E77-95A4-A2C395880F30}" type="datetime1">
              <a:rPr lang="en-GB"/>
              <a:pPr>
                <a:defRPr/>
              </a:pPr>
              <a:t>17/04/2017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44D54-52F5-4CB9-9A79-E0ACFC02392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FDAB9-51DE-4A7A-8CF4-3D7937A69348}" type="datetime1">
              <a:rPr lang="en-GB"/>
              <a:pPr>
                <a:defRPr/>
              </a:pPr>
              <a:t>17/04/2017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5A5CA-0199-4575-B220-54FC38656BF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00" y="-12700"/>
            <a:ext cx="91567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4538" y="6135688"/>
            <a:ext cx="1695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212234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00" y="-12700"/>
            <a:ext cx="91567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4538" y="6135688"/>
            <a:ext cx="1695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982806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83378-32E1-4C08-9B5F-2A82894A9AAA}" type="datetime1">
              <a:rPr lang="en-GB"/>
              <a:pPr>
                <a:defRPr/>
              </a:pPr>
              <a:t>17/04/2017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4E5E6-D0EE-48D2-8594-DD097139169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D777A-1D7A-407A-AE55-E3ACF18B6128}" type="datetime1">
              <a:rPr lang="en-GB"/>
              <a:pPr>
                <a:defRPr/>
              </a:pPr>
              <a:t>17/04/2017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0DBBF-A9B1-4875-976F-C3914F6D64D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676B5-9F1F-49DC-AF9A-AC337EEEA7C9}" type="datetime1">
              <a:rPr lang="en-GB"/>
              <a:pPr>
                <a:defRPr/>
              </a:pPr>
              <a:t>17/04/2017</a:t>
            </a:fld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23548-A623-4160-904E-8EBF37BE7A3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A64BD-24C4-4BF6-8ADE-74D5EFC87B34}" type="datetime1">
              <a:rPr lang="en-GB"/>
              <a:pPr>
                <a:defRPr/>
              </a:pPr>
              <a:t>17/04/2017</a:t>
            </a:fld>
            <a:endParaRPr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B07ED-562B-4C44-8EFB-10A9081F513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90212-389B-4645-BDB9-2BAA59B54924}" type="datetime1">
              <a:rPr lang="en-GB"/>
              <a:pPr>
                <a:defRPr/>
              </a:pPr>
              <a:t>17/04/2017</a:t>
            </a:fld>
            <a:endParaRPr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B1D4C-9F30-49C3-83BA-AC486085057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924D9-5DA0-45CE-A366-B1ED1636383D}" type="datetime1">
              <a:rPr lang="en-GB"/>
              <a:pPr>
                <a:defRPr/>
              </a:pPr>
              <a:t>17/04/2017</a:t>
            </a:fld>
            <a:endParaRPr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DAA8E-A2C9-4D83-AFB5-A98632119B2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695E2-7465-4C80-8387-989C0BD6A4A5}" type="datetime1">
              <a:rPr lang="en-GB"/>
              <a:pPr>
                <a:defRPr/>
              </a:pPr>
              <a:t>17/04/2017</a:t>
            </a:fld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00791-CAB7-4D1E-A8E2-82730DA3F1C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lang="en-GB"/>
            </a:lvl1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19F79-10BB-42E3-9038-AC41CA1AD35E}" type="datetime1">
              <a:rPr lang="en-GB"/>
              <a:pPr>
                <a:defRPr/>
              </a:pPr>
              <a:t>17/04/2017</a:t>
            </a:fld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E6DA4-F70E-42F0-941A-81CE9F06F91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fld id="{81A26FEC-235D-4728-AED2-A673A7932E4D}" type="datetime1">
              <a:rPr lang="en-GB"/>
              <a:pPr>
                <a:defRPr/>
              </a:pPr>
              <a:t>17/04/2017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fld id="{0DAE8207-46A6-41C3-A329-1D577DA124E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4400" kern="1200">
          <a:solidFill>
            <a:srgbClr val="000000"/>
          </a:solidFill>
          <a:latin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5pPr>
      <a:lvl6pPr marL="457200"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6pPr>
      <a:lvl7pPr marL="914400"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7pPr>
      <a:lvl8pPr marL="1371600"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8pPr>
      <a:lvl9pPr marL="1828800"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SzPct val="100000"/>
        <a:buFont typeface="Arial" charset="0"/>
        <a:buChar char="•"/>
        <a:defRPr lang="en-US" sz="3200" kern="1200">
          <a:solidFill>
            <a:srgbClr val="000000"/>
          </a:solidFill>
          <a:latin typeface="Calibri"/>
        </a:defRPr>
      </a:lvl1pPr>
      <a:lvl2pPr marL="742950" lvl="1" indent="-285750" algn="l" rtl="0" eaLnBrk="0" fontAlgn="base" hangingPunct="0">
        <a:spcBef>
          <a:spcPts val="700"/>
        </a:spcBef>
        <a:spcAft>
          <a:spcPct val="0"/>
        </a:spcAft>
        <a:buSzPct val="100000"/>
        <a:buFont typeface="Arial" charset="0"/>
        <a:buChar char="–"/>
        <a:defRPr lang="en-US" sz="2800" kern="1200">
          <a:solidFill>
            <a:srgbClr val="000000"/>
          </a:solidFill>
          <a:latin typeface="Calibri"/>
        </a:defRPr>
      </a:lvl2pPr>
      <a:lvl3pPr marL="1143000" lvl="2" indent="-228600" algn="l" rtl="0" eaLnBrk="0" fontAlgn="base" hangingPunct="0">
        <a:spcBef>
          <a:spcPts val="600"/>
        </a:spcBef>
        <a:spcAft>
          <a:spcPct val="0"/>
        </a:spcAft>
        <a:buSzPct val="100000"/>
        <a:buFont typeface="Arial" charset="0"/>
        <a:buChar char="•"/>
        <a:defRPr lang="en-US" sz="2400" kern="1200">
          <a:solidFill>
            <a:srgbClr val="000000"/>
          </a:solidFill>
          <a:latin typeface="Calibri"/>
        </a:defRPr>
      </a:lvl3pPr>
      <a:lvl4pPr marL="1600200" lvl="3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–"/>
        <a:defRPr lang="en-US" sz="2000" kern="1200">
          <a:solidFill>
            <a:srgbClr val="000000"/>
          </a:solidFill>
          <a:latin typeface="Calibri"/>
        </a:defRPr>
      </a:lvl4pPr>
      <a:lvl5pPr marL="2057400" lvl="4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en-US" sz="2000" kern="1200">
          <a:solidFill>
            <a:srgbClr val="000000"/>
          </a:solidFill>
          <a:latin typeface="Calibri"/>
        </a:defRPr>
      </a:lvl5pPr>
      <a:lvl6pPr marL="2514600" indent="-228600" algn="l" rtl="0" eaLnBrk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en-US" sz="2000" kern="1200">
          <a:solidFill>
            <a:srgbClr val="000000"/>
          </a:solidFill>
          <a:latin typeface="Calibri"/>
        </a:defRPr>
      </a:lvl6pPr>
      <a:lvl7pPr marL="2971800" indent="-228600" algn="l" rtl="0" eaLnBrk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en-US" sz="2000" kern="1200">
          <a:solidFill>
            <a:srgbClr val="000000"/>
          </a:solidFill>
          <a:latin typeface="Calibri"/>
        </a:defRPr>
      </a:lvl7pPr>
      <a:lvl8pPr marL="3429000" indent="-228600" algn="l" rtl="0" eaLnBrk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en-US" sz="2000" kern="1200">
          <a:solidFill>
            <a:srgbClr val="000000"/>
          </a:solidFill>
          <a:latin typeface="Calibri"/>
        </a:defRPr>
      </a:lvl8pPr>
      <a:lvl9pPr marL="3886200" indent="-228600" algn="l" rtl="0" eaLnBrk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en-US" sz="2000" kern="1200">
          <a:solidFill>
            <a:srgbClr val="000000"/>
          </a:solidFill>
          <a:latin typeface="Calibri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5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5" Type="http://schemas.openxmlformats.org/officeDocument/2006/relationships/image" Target="../media/image16.png"/><Relationship Id="rId6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5" Type="http://schemas.openxmlformats.org/officeDocument/2006/relationships/image" Target="../media/image16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6.png"/><Relationship Id="rId5" Type="http://schemas.openxmlformats.org/officeDocument/2006/relationships/image" Target="../media/image11.png"/><Relationship Id="rId6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6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6.png"/><Relationship Id="rId5" Type="http://schemas.openxmlformats.org/officeDocument/2006/relationships/image" Target="../media/image11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3.png"/><Relationship Id="rId7" Type="http://schemas.openxmlformats.org/officeDocument/2006/relationships/image" Target="../media/image24.jpeg"/><Relationship Id="rId8" Type="http://schemas.openxmlformats.org/officeDocument/2006/relationships/image" Target="../media/image25.jpeg"/><Relationship Id="rId9" Type="http://schemas.openxmlformats.org/officeDocument/2006/relationships/image" Target="../media/image11.png"/><Relationship Id="rId10" Type="http://schemas.openxmlformats.org/officeDocument/2006/relationships/image" Target="../media/image26.png"/><Relationship Id="rId11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gif"/><Relationship Id="rId5" Type="http://schemas.openxmlformats.org/officeDocument/2006/relationships/image" Target="../media/image32.png"/><Relationship Id="rId6" Type="http://schemas.openxmlformats.org/officeDocument/2006/relationships/image" Target="../media/image33.jpeg"/><Relationship Id="rId7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2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4.jpe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4463" y="88900"/>
            <a:ext cx="88773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98425" y="142875"/>
            <a:ext cx="8929688" cy="292893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5435600" y="2276475"/>
            <a:ext cx="3240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053" name="TextBox 8"/>
          <p:cNvSpPr txBox="1">
            <a:spLocks noChangeArrowheads="1"/>
          </p:cNvSpPr>
          <p:nvPr/>
        </p:nvSpPr>
        <p:spPr bwMode="auto">
          <a:xfrm>
            <a:off x="468313" y="2349500"/>
            <a:ext cx="46085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5445224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</a:rPr>
              <a:t>We build confidence, resilience and wealth at </a:t>
            </a:r>
            <a:br>
              <a:rPr lang="en-GB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</a:rPr>
              <a:t>community level in Scotland </a:t>
            </a:r>
            <a:br>
              <a:rPr lang="en-GB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</a:rPr>
              <a:t>through sustainable energy development</a:t>
            </a:r>
            <a:endParaRPr lang="en-GB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8" descr="DSC_43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04648" y="1633396"/>
            <a:ext cx="5692384" cy="3780764"/>
          </a:xfrm>
          <a:prstGeom prst="rect">
            <a:avLst/>
          </a:prstGeom>
        </p:spPr>
      </p:pic>
      <p:pic>
        <p:nvPicPr>
          <p:cNvPr id="12" name="Picture 2" descr="http://intranet/Communications/Media%20and%20PR/CES%20Identity/CES%20Logo%20-%20English%20only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504" y="116632"/>
            <a:ext cx="2808312" cy="10801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Placeholder 6" descr="ferry shadow.2012.iG.jpg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0"/>
            <a:ext cx="8788400" cy="6858000"/>
          </a:xfrm>
        </p:spPr>
      </p:pic>
      <p:sp>
        <p:nvSpPr>
          <p:cNvPr id="3" name="TextBox 3"/>
          <p:cNvSpPr txBox="1"/>
          <p:nvPr/>
        </p:nvSpPr>
        <p:spPr>
          <a:xfrm>
            <a:off x="250825" y="44450"/>
            <a:ext cx="3868738" cy="6461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kern="0">
                <a:solidFill>
                  <a:schemeClr val="bg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Heavy" pitchFamily="34"/>
                <a:cs typeface="+mn-cs"/>
              </a:rPr>
              <a:t>The reality check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288" y="1341438"/>
            <a:ext cx="8208962" cy="36009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kern="0" smtClean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Heavy" pitchFamily="34"/>
                <a:cs typeface="+mn-cs"/>
              </a:rPr>
              <a:t>Nobody </a:t>
            </a:r>
            <a:r>
              <a:rPr lang="en-GB" sz="2400" kern="0" dirty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Heavy" pitchFamily="34"/>
                <a:cs typeface="+mn-cs"/>
              </a:rPr>
              <a:t>expected it to be </a:t>
            </a:r>
            <a:r>
              <a:rPr lang="en-GB" sz="2400" kern="0" dirty="0" smtClean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Heavy" pitchFamily="34"/>
                <a:cs typeface="+mn-cs"/>
              </a:rPr>
              <a:t>easy</a:t>
            </a:r>
            <a:br>
              <a:rPr lang="en-GB" sz="2400" kern="0" dirty="0" smtClean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Heavy" pitchFamily="34"/>
                <a:cs typeface="+mn-cs"/>
              </a:rPr>
            </a:br>
            <a:endParaRPr lang="en-GB" sz="2400" kern="0" dirty="0">
              <a:solidFill>
                <a:srgbClr val="C6D9F1"/>
              </a:solidFill>
              <a:effectLst>
                <a:outerShdw dist="38096" dir="2700000">
                  <a:srgbClr val="000000"/>
                </a:outerShdw>
              </a:effectLst>
              <a:latin typeface="Franklin Gothic Demi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Demi" pitchFamily="34" charset="0"/>
                <a:cs typeface="+mn-cs"/>
              </a:rPr>
              <a:t> </a:t>
            </a:r>
            <a:r>
              <a:rPr lang="en-GB" kern="0" dirty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Demi" pitchFamily="34" charset="0"/>
              </a:rPr>
              <a:t>Retro-fitting 	Insurance, class societies, lighter than air gases, 			discontinued engines, space, refit time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kern="0" dirty="0">
              <a:solidFill>
                <a:srgbClr val="C6D9F1"/>
              </a:solidFill>
              <a:effectLst>
                <a:outerShdw dist="38096" dir="2700000">
                  <a:srgbClr val="000000"/>
                </a:outerShdw>
              </a:effectLst>
              <a:latin typeface="Franklin Gothic Dem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Demi" pitchFamily="34" charset="0"/>
              </a:rPr>
              <a:t> New vessels 	Suitability for conditions and routes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kern="0" dirty="0">
              <a:solidFill>
                <a:srgbClr val="C6D9F1"/>
              </a:solidFill>
              <a:effectLst>
                <a:outerShdw dist="38096" dir="2700000">
                  <a:srgbClr val="000000"/>
                </a:outerShdw>
              </a:effectLst>
              <a:latin typeface="Franklin Gothic Demi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Demi" pitchFamily="34" charset="0"/>
                <a:cs typeface="+mn-cs"/>
              </a:rPr>
              <a:t> Motive power 	Lifeline services must be reliable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kern="0" dirty="0">
              <a:solidFill>
                <a:srgbClr val="C6D9F1"/>
              </a:solidFill>
              <a:effectLst>
                <a:outerShdw dist="38096" dir="2700000">
                  <a:srgbClr val="000000"/>
                </a:outerShdw>
              </a:effectLst>
              <a:latin typeface="Franklin Gothic Demi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Demi" pitchFamily="34" charset="0"/>
                <a:cs typeface="+mn-cs"/>
              </a:rPr>
              <a:t> Auxiliary power </a:t>
            </a:r>
            <a:r>
              <a:rPr lang="en-GB" kern="0" dirty="0" smtClean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Demi" pitchFamily="34" charset="0"/>
                <a:cs typeface="+mn-cs"/>
              </a:rPr>
              <a:t>	Vessel </a:t>
            </a:r>
            <a:r>
              <a:rPr lang="en-GB" kern="0" dirty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Demi" pitchFamily="34" charset="0"/>
                <a:cs typeface="+mn-cs"/>
              </a:rPr>
              <a:t>power demand falling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kern="0" dirty="0">
              <a:solidFill>
                <a:srgbClr val="C6D9F1"/>
              </a:solidFill>
              <a:effectLst>
                <a:outerShdw dist="38096" dir="2700000">
                  <a:srgbClr val="000000"/>
                </a:outerShdw>
              </a:effectLst>
              <a:latin typeface="Franklin Gothic Demi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Demi" pitchFamily="34" charset="0"/>
                <a:cs typeface="+mn-cs"/>
              </a:rPr>
              <a:t> Cold-ironing 	Already done</a:t>
            </a:r>
          </a:p>
        </p:txBody>
      </p:sp>
      <p:pic>
        <p:nvPicPr>
          <p:cNvPr id="5" name="Picture 5" descr="C:\Users\igarman\Dropbox\SnT partners\advertising and profile\Logos\SnT logo transpare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11" r="57143" b="19048"/>
          <a:stretch>
            <a:fillRect/>
          </a:stretch>
        </p:blipFill>
        <p:spPr bwMode="auto">
          <a:xfrm>
            <a:off x="7812360" y="-72008"/>
            <a:ext cx="1080120" cy="11967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Placeholder 6" descr="ferry shadow.2012.iG.jpg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0"/>
            <a:ext cx="8788400" cy="6858000"/>
          </a:xfrm>
        </p:spPr>
      </p:pic>
      <p:sp>
        <p:nvSpPr>
          <p:cNvPr id="3" name="TextBox 3"/>
          <p:cNvSpPr txBox="1"/>
          <p:nvPr/>
        </p:nvSpPr>
        <p:spPr>
          <a:xfrm>
            <a:off x="250825" y="44450"/>
            <a:ext cx="4264025" cy="6461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kern="0">
                <a:solidFill>
                  <a:schemeClr val="bg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Heavy" pitchFamily="34"/>
                <a:cs typeface="+mn-cs"/>
              </a:rPr>
              <a:t>The realistic vision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288" y="1341438"/>
            <a:ext cx="8208962" cy="3416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kern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Heavy" pitchFamily="34"/>
                <a:cs typeface="+mn-cs"/>
              </a:rPr>
              <a:t>Make it as easy as possible for renewables to be factored into replacement vessels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kern="0">
              <a:solidFill>
                <a:srgbClr val="C6D9F1"/>
              </a:solidFill>
              <a:effectLst>
                <a:outerShdw dist="38096" dir="2700000">
                  <a:srgbClr val="000000"/>
                </a:outerShdw>
              </a:effectLst>
              <a:latin typeface="Franklin Gothic Heavy" pitchFamily="34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Heavy" pitchFamily="34"/>
                <a:cs typeface="+mn-cs"/>
              </a:rPr>
              <a:t> </a:t>
            </a:r>
            <a:r>
              <a:rPr lang="en-GB" kern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Demi" pitchFamily="34" charset="0"/>
              </a:rPr>
              <a:t>Energy supply chain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kern="0">
              <a:solidFill>
                <a:srgbClr val="C6D9F1"/>
              </a:solidFill>
              <a:effectLst>
                <a:outerShdw dist="38096" dir="2700000">
                  <a:srgbClr val="000000"/>
                </a:outerShdw>
              </a:effectLst>
              <a:latin typeface="Franklin Gothic Dem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Demi" pitchFamily="34" charset="0"/>
              </a:rPr>
              <a:t> Crew and operators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kern="0">
              <a:solidFill>
                <a:srgbClr val="C6D9F1"/>
              </a:solidFill>
              <a:effectLst>
                <a:outerShdw dist="38096" dir="2700000">
                  <a:srgbClr val="000000"/>
                </a:outerShdw>
              </a:effectLst>
              <a:latin typeface="Franklin Gothic Demi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Demi" pitchFamily="34" charset="0"/>
                <a:cs typeface="+mn-cs"/>
              </a:rPr>
              <a:t> Regulators and authorities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kern="0">
              <a:solidFill>
                <a:srgbClr val="C6D9F1"/>
              </a:solidFill>
              <a:effectLst>
                <a:outerShdw dist="38096" dir="2700000">
                  <a:srgbClr val="000000"/>
                </a:outerShdw>
              </a:effectLst>
              <a:latin typeface="Franklin Gothic Demi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Demi" pitchFamily="34" charset="0"/>
                <a:cs typeface="+mn-cs"/>
              </a:rPr>
              <a:t> Local communities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kern="0">
              <a:solidFill>
                <a:srgbClr val="C6D9F1"/>
              </a:solidFill>
              <a:effectLst>
                <a:outerShdw dist="38096" dir="2700000">
                  <a:srgbClr val="000000"/>
                </a:outerShdw>
              </a:effectLst>
              <a:latin typeface="Franklin Gothic Heavy" pitchFamily="34"/>
              <a:cs typeface="+mn-cs"/>
            </a:endParaRPr>
          </a:p>
        </p:txBody>
      </p:sp>
      <p:pic>
        <p:nvPicPr>
          <p:cNvPr id="5" name="Picture 5" descr="C:\Users\igarman\Dropbox\SnT partners\advertising and profile\Logos\SnT logo transpare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11" r="57143" b="19048"/>
          <a:stretch>
            <a:fillRect/>
          </a:stretch>
        </p:blipFill>
        <p:spPr bwMode="auto">
          <a:xfrm>
            <a:off x="7812360" y="-72008"/>
            <a:ext cx="1080120" cy="11967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Placeholder 6" descr="ferry shadow.2012.iG.jpg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0"/>
            <a:ext cx="8788400" cy="6858000"/>
          </a:xfrm>
        </p:spPr>
      </p:pic>
      <p:sp>
        <p:nvSpPr>
          <p:cNvPr id="4" name="TextBox 3"/>
          <p:cNvSpPr txBox="1"/>
          <p:nvPr/>
        </p:nvSpPr>
        <p:spPr>
          <a:xfrm>
            <a:off x="395288" y="1341438"/>
            <a:ext cx="3313112" cy="3694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kern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Heavy" pitchFamily="34"/>
              </a:rPr>
              <a:t>Hydrogen as a viable future fuel in Orkney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kern="0">
              <a:solidFill>
                <a:srgbClr val="C6D9F1"/>
              </a:solidFill>
              <a:effectLst>
                <a:outerShdw dist="38096" dir="2700000">
                  <a:srgbClr val="000000"/>
                </a:outerShdw>
              </a:effectLst>
              <a:latin typeface="Franklin Gothic Heavy" pitchFamily="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Heavy" pitchFamily="34"/>
                <a:cs typeface="+mn-cs"/>
              </a:rPr>
              <a:t> </a:t>
            </a:r>
            <a:r>
              <a:rPr lang="en-GB" kern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Demi" pitchFamily="34" charset="0"/>
                <a:cs typeface="+mn-cs"/>
              </a:rPr>
              <a:t>Hardware</a:t>
            </a:r>
            <a:br>
              <a:rPr lang="en-GB" kern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Demi" pitchFamily="34" charset="0"/>
                <a:cs typeface="+mn-cs"/>
              </a:rPr>
            </a:br>
            <a:endParaRPr lang="en-GB" kern="0">
              <a:solidFill>
                <a:srgbClr val="C6D9F1"/>
              </a:solidFill>
              <a:effectLst>
                <a:outerShdw dist="38096" dir="2700000">
                  <a:srgbClr val="000000"/>
                </a:outerShdw>
              </a:effectLst>
              <a:latin typeface="Franklin Gothic Demi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Demi" pitchFamily="34" charset="0"/>
                <a:cs typeface="+mn-cs"/>
              </a:rPr>
              <a:t> Logistics</a:t>
            </a:r>
            <a:br>
              <a:rPr lang="en-GB" kern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Demi" pitchFamily="34" charset="0"/>
                <a:cs typeface="+mn-cs"/>
              </a:rPr>
            </a:br>
            <a:endParaRPr lang="en-GB" kern="0">
              <a:solidFill>
                <a:srgbClr val="C6D9F1"/>
              </a:solidFill>
              <a:effectLst>
                <a:outerShdw dist="38096" dir="2700000">
                  <a:srgbClr val="000000"/>
                </a:outerShdw>
              </a:effectLst>
              <a:latin typeface="Franklin Gothic Demi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Demi" pitchFamily="34" charset="0"/>
                <a:cs typeface="+mn-cs"/>
              </a:rPr>
              <a:t> Authorisations</a:t>
            </a:r>
            <a:br>
              <a:rPr lang="en-GB" kern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Demi" pitchFamily="34" charset="0"/>
                <a:cs typeface="+mn-cs"/>
              </a:rPr>
            </a:br>
            <a:endParaRPr lang="en-GB" kern="0">
              <a:solidFill>
                <a:srgbClr val="C6D9F1"/>
              </a:solidFill>
              <a:effectLst>
                <a:outerShdw dist="38096" dir="2700000">
                  <a:srgbClr val="000000"/>
                </a:outerShdw>
              </a:effectLst>
              <a:latin typeface="Franklin Gothic Demi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Demi" pitchFamily="34" charset="0"/>
                <a:cs typeface="+mn-cs"/>
              </a:rPr>
              <a:t> Training</a:t>
            </a:r>
            <a:br>
              <a:rPr lang="en-GB" kern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Demi" pitchFamily="34" charset="0"/>
                <a:cs typeface="+mn-cs"/>
              </a:rPr>
            </a:br>
            <a:endParaRPr lang="en-GB" kern="0">
              <a:solidFill>
                <a:srgbClr val="C6D9F1"/>
              </a:solidFill>
              <a:effectLst>
                <a:outerShdw dist="38096" dir="2700000">
                  <a:srgbClr val="000000"/>
                </a:outerShdw>
              </a:effectLst>
              <a:latin typeface="Franklin Gothic Demi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Demi" pitchFamily="34" charset="0"/>
                <a:cs typeface="+mn-cs"/>
              </a:rPr>
              <a:t> Public engagement</a:t>
            </a:r>
          </a:p>
        </p:txBody>
      </p:sp>
      <p:pic>
        <p:nvPicPr>
          <p:cNvPr id="12293" name="Picture 2" descr="C:\Users\igarman\Dropbox\SurfnTurf\advertising and profile\IainAshman\map\PNGs\SURF 'N' TURF 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0050" y="327025"/>
            <a:ext cx="4319588" cy="620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Users\igarman\Dropbox\SnT partners\advertising and profile\Logos\SnT logo transpare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563"/>
          <a:stretch>
            <a:fillRect/>
          </a:stretch>
        </p:blipFill>
        <p:spPr bwMode="auto">
          <a:xfrm>
            <a:off x="323528" y="0"/>
            <a:ext cx="2596614" cy="12687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Placeholder 6" descr="ferry shadow.2012.iG.jpg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0"/>
            <a:ext cx="8788400" cy="6858000"/>
          </a:xfrm>
        </p:spPr>
      </p:pic>
      <p:sp>
        <p:nvSpPr>
          <p:cNvPr id="4" name="TextBox 3"/>
          <p:cNvSpPr txBox="1"/>
          <p:nvPr/>
        </p:nvSpPr>
        <p:spPr>
          <a:xfrm>
            <a:off x="395288" y="1341438"/>
            <a:ext cx="3313112" cy="470898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kern="0" dirty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Heavy" pitchFamily="34"/>
                <a:cs typeface="+mn-cs"/>
              </a:rPr>
              <a:t>Hardware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kern="0" dirty="0">
              <a:solidFill>
                <a:srgbClr val="C6D9F1"/>
              </a:solidFill>
              <a:effectLst>
                <a:outerShdw dist="38096" dir="2700000">
                  <a:srgbClr val="000000"/>
                </a:outerShdw>
              </a:effectLst>
              <a:latin typeface="Franklin Gothic Heavy" pitchFamily="34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Heavy" pitchFamily="34"/>
              </a:rPr>
              <a:t> </a:t>
            </a:r>
            <a:r>
              <a:rPr lang="en-GB" kern="0" dirty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Demi" pitchFamily="34" charset="0"/>
              </a:rPr>
              <a:t>500kW </a:t>
            </a:r>
            <a:r>
              <a:rPr lang="en-GB" kern="0" dirty="0" smtClean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Demi" pitchFamily="34" charset="0"/>
              </a:rPr>
              <a:t>electrolyser, electricity from tidal or wind turbines</a:t>
            </a:r>
            <a:endParaRPr lang="en-GB" kern="0" dirty="0">
              <a:solidFill>
                <a:srgbClr val="C6D9F1"/>
              </a:solidFill>
              <a:effectLst>
                <a:outerShdw dist="38096" dir="2700000">
                  <a:srgbClr val="000000"/>
                </a:outerShdw>
              </a:effectLst>
              <a:latin typeface="Franklin Gothic Dem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kern="0" dirty="0">
              <a:solidFill>
                <a:srgbClr val="C6D9F1"/>
              </a:solidFill>
              <a:effectLst>
                <a:outerShdw dist="38096" dir="2700000">
                  <a:srgbClr val="000000"/>
                </a:outerShdw>
              </a:effectLst>
              <a:latin typeface="Franklin Gothic Dem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Demi" pitchFamily="34" charset="0"/>
              </a:rPr>
              <a:t> Three 250kg mobile hydrogen store units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kern="0" dirty="0">
              <a:solidFill>
                <a:srgbClr val="C6D9F1"/>
              </a:solidFill>
              <a:effectLst>
                <a:outerShdw dist="38096" dir="2700000">
                  <a:srgbClr val="000000"/>
                </a:outerShdw>
              </a:effectLst>
              <a:latin typeface="Franklin Gothic Dem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Demi" pitchFamily="34" charset="0"/>
              </a:rPr>
              <a:t> Onshore fuel cell built to marine design standards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kern="0" dirty="0">
              <a:solidFill>
                <a:srgbClr val="C6D9F1"/>
              </a:solidFill>
              <a:effectLst>
                <a:outerShdw dist="38096" dir="2700000">
                  <a:srgbClr val="000000"/>
                </a:outerShdw>
              </a:effectLst>
              <a:latin typeface="Franklin Gothic Dem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Demi" pitchFamily="34" charset="0"/>
              </a:rPr>
              <a:t> Electricity supply to harbour </a:t>
            </a:r>
            <a:r>
              <a:rPr lang="en-GB" kern="0" dirty="0" smtClean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Demi" pitchFamily="34" charset="0"/>
              </a:rPr>
              <a:t>facilities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kern="0" dirty="0" smtClean="0">
              <a:solidFill>
                <a:srgbClr val="C6D9F1"/>
              </a:solidFill>
              <a:effectLst>
                <a:outerShdw dist="38096" dir="2700000">
                  <a:srgbClr val="000000"/>
                </a:outerShdw>
              </a:effectLst>
              <a:latin typeface="Franklin Gothic Dem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 smtClean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Demi" pitchFamily="34" charset="0"/>
              </a:rPr>
              <a:t> Heat to buildings</a:t>
            </a:r>
            <a:endParaRPr lang="en-GB" kern="0" dirty="0">
              <a:solidFill>
                <a:srgbClr val="C6D9F1"/>
              </a:solidFill>
              <a:effectLst>
                <a:outerShdw dist="38096" dir="2700000">
                  <a:srgbClr val="000000"/>
                </a:outerShdw>
              </a:effectLst>
              <a:latin typeface="Franklin Gothic Demi" pitchFamily="34" charset="0"/>
            </a:endParaRPr>
          </a:p>
        </p:txBody>
      </p:sp>
      <p:pic>
        <p:nvPicPr>
          <p:cNvPr id="6" name="Picture 3" descr="C:\Users\igarman\Dropbox\SnT partners\advertising and profile\Logos\SnT logo transpare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563"/>
          <a:stretch>
            <a:fillRect/>
          </a:stretch>
        </p:blipFill>
        <p:spPr bwMode="auto">
          <a:xfrm>
            <a:off x="323528" y="0"/>
            <a:ext cx="2596614" cy="1268760"/>
          </a:xfrm>
          <a:prstGeom prst="rect">
            <a:avLst/>
          </a:prstGeom>
          <a:noFill/>
        </p:spPr>
      </p:pic>
      <p:pic>
        <p:nvPicPr>
          <p:cNvPr id="9" name="Picture 2" descr="C:\Users\igarman\Dropbox\SurfnTurf\advertising and profile\IainAshman\map\PNGs\SURF 'N' TURF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638" y="327025"/>
            <a:ext cx="4319587" cy="620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igarman\Documents\SurfTurf\local\assets\photos\Jan2017\KW-work-start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1006723"/>
            <a:ext cx="5080000" cy="2854325"/>
          </a:xfrm>
          <a:prstGeom prst="rect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Placeholder 6" descr="ferry shadow.2012.iG.jpg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0"/>
            <a:ext cx="8788400" cy="6858000"/>
          </a:xfrm>
        </p:spPr>
      </p:pic>
      <p:sp>
        <p:nvSpPr>
          <p:cNvPr id="4" name="TextBox 3"/>
          <p:cNvSpPr txBox="1"/>
          <p:nvPr/>
        </p:nvSpPr>
        <p:spPr>
          <a:xfrm>
            <a:off x="395288" y="1341438"/>
            <a:ext cx="3313112" cy="415498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kern="0" dirty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Heavy" pitchFamily="34"/>
                <a:cs typeface="+mn-cs"/>
              </a:rPr>
              <a:t>Hardware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kern="0" dirty="0">
              <a:solidFill>
                <a:srgbClr val="C6D9F1"/>
              </a:solidFill>
              <a:effectLst>
                <a:outerShdw dist="38096" dir="2700000">
                  <a:srgbClr val="000000"/>
                </a:outerShdw>
              </a:effectLst>
              <a:latin typeface="Franklin Gothic Heavy" pitchFamily="34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Heavy" pitchFamily="34"/>
              </a:rPr>
              <a:t> </a:t>
            </a:r>
            <a:r>
              <a:rPr lang="en-GB" kern="0" dirty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Demi" pitchFamily="34" charset="0"/>
              </a:rPr>
              <a:t>500kW </a:t>
            </a:r>
            <a:r>
              <a:rPr lang="en-GB" kern="0" dirty="0" smtClean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Demi" pitchFamily="34" charset="0"/>
              </a:rPr>
              <a:t>electrolyser , electricity from tidal or wind turbines</a:t>
            </a:r>
            <a:endParaRPr lang="en-GB" kern="0" dirty="0">
              <a:solidFill>
                <a:srgbClr val="C6D9F1"/>
              </a:solidFill>
              <a:effectLst>
                <a:outerShdw dist="38096" dir="2700000">
                  <a:srgbClr val="000000"/>
                </a:outerShdw>
              </a:effectLst>
              <a:latin typeface="Franklin Gothic Dem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kern="0" dirty="0">
              <a:solidFill>
                <a:srgbClr val="C6D9F1"/>
              </a:solidFill>
              <a:effectLst>
                <a:outerShdw dist="38096" dir="2700000">
                  <a:srgbClr val="000000"/>
                </a:outerShdw>
              </a:effectLst>
              <a:latin typeface="Franklin Gothic Dem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Demi" pitchFamily="34" charset="0"/>
              </a:rPr>
              <a:t> Three 250kg mobile hydrogen store units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kern="0" dirty="0">
              <a:solidFill>
                <a:srgbClr val="C6D9F1"/>
              </a:solidFill>
              <a:effectLst>
                <a:outerShdw dist="38096" dir="2700000">
                  <a:srgbClr val="000000"/>
                </a:outerShdw>
              </a:effectLst>
              <a:latin typeface="Franklin Gothic Dem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Demi" pitchFamily="34" charset="0"/>
              </a:rPr>
              <a:t> Onshore fuel cell built to marine design standards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kern="0" dirty="0">
              <a:solidFill>
                <a:srgbClr val="C6D9F1"/>
              </a:solidFill>
              <a:effectLst>
                <a:outerShdw dist="38096" dir="2700000">
                  <a:srgbClr val="000000"/>
                </a:outerShdw>
              </a:effectLst>
              <a:latin typeface="Franklin Gothic Dem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Demi" pitchFamily="34" charset="0"/>
              </a:rPr>
              <a:t> Electricity supply to harbour facilities</a:t>
            </a:r>
          </a:p>
        </p:txBody>
      </p:sp>
      <p:pic>
        <p:nvPicPr>
          <p:cNvPr id="6" name="Picture 3" descr="C:\Users\igarman\Dropbox\SnT partners\advertising and profile\Logos\SnT logo transpare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563"/>
          <a:stretch>
            <a:fillRect/>
          </a:stretch>
        </p:blipFill>
        <p:spPr bwMode="auto">
          <a:xfrm>
            <a:off x="323528" y="0"/>
            <a:ext cx="2596614" cy="1268760"/>
          </a:xfrm>
          <a:prstGeom prst="rect">
            <a:avLst/>
          </a:prstGeom>
          <a:noFill/>
        </p:spPr>
      </p:pic>
      <p:pic>
        <p:nvPicPr>
          <p:cNvPr id="9" name="Picture 2" descr="C:\Users\igarman\Dropbox\SurfnTurf\advertising and profile\IainAshman\map\PNGs\SURF 'N' TURF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638" y="327025"/>
            <a:ext cx="4319587" cy="620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525383"/>
            <a:ext cx="4830296" cy="3551689"/>
          </a:xfrm>
          <a:prstGeom prst="rect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Placeholder 6" descr="ferry shadow.2012.iG.jpg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0"/>
            <a:ext cx="8788400" cy="6858000"/>
          </a:xfrm>
        </p:spPr>
      </p:pic>
      <p:sp>
        <p:nvSpPr>
          <p:cNvPr id="4" name="TextBox 3"/>
          <p:cNvSpPr txBox="1"/>
          <p:nvPr/>
        </p:nvSpPr>
        <p:spPr>
          <a:xfrm>
            <a:off x="395288" y="1341438"/>
            <a:ext cx="3313112" cy="38782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kern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Heavy" pitchFamily="34"/>
                <a:cs typeface="+mn-cs"/>
              </a:rPr>
              <a:t>Logistics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kern="0">
              <a:solidFill>
                <a:srgbClr val="C6D9F1"/>
              </a:solidFill>
              <a:effectLst>
                <a:outerShdw dist="38096" dir="2700000">
                  <a:srgbClr val="000000"/>
                </a:outerShdw>
              </a:effectLst>
              <a:latin typeface="Franklin Gothic Heavy" pitchFamily="34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Heavy" pitchFamily="34"/>
              </a:rPr>
              <a:t> </a:t>
            </a:r>
            <a:r>
              <a:rPr lang="en-GB" kern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Demi" pitchFamily="34" charset="0"/>
              </a:rPr>
              <a:t>Road and sea transit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kern="0">
              <a:solidFill>
                <a:srgbClr val="C6D9F1"/>
              </a:solidFill>
              <a:effectLst>
                <a:outerShdw dist="38096" dir="2700000">
                  <a:srgbClr val="000000"/>
                </a:outerShdw>
              </a:effectLst>
              <a:latin typeface="Franklin Gothic Dem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Demi" pitchFamily="34" charset="0"/>
              </a:rPr>
              <a:t> Vehicle length and weight restrictions, plus ADR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kern="0">
              <a:solidFill>
                <a:srgbClr val="C6D9F1"/>
              </a:solidFill>
              <a:effectLst>
                <a:outerShdw dist="38096" dir="2700000">
                  <a:srgbClr val="000000"/>
                </a:outerShdw>
              </a:effectLst>
              <a:latin typeface="Franklin Gothic Dem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Demi" pitchFamily="34" charset="0"/>
              </a:rPr>
              <a:t> IMO Dangerous Goods on public ferries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kern="0">
              <a:solidFill>
                <a:srgbClr val="C6D9F1"/>
              </a:solidFill>
              <a:effectLst>
                <a:outerShdw dist="38096" dir="2700000">
                  <a:srgbClr val="000000"/>
                </a:outerShdw>
              </a:effectLst>
              <a:latin typeface="Franklin Gothic Dem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Demi" pitchFamily="34" charset="0"/>
              </a:rPr>
              <a:t> Timetables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kern="0">
              <a:solidFill>
                <a:srgbClr val="C6D9F1"/>
              </a:solidFill>
              <a:effectLst>
                <a:outerShdw dist="38096" dir="2700000">
                  <a:srgbClr val="000000"/>
                </a:outerShdw>
              </a:effectLst>
              <a:latin typeface="Franklin Gothic Dem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Demi" pitchFamily="34" charset="0"/>
              </a:rPr>
              <a:t> Pipeline</a:t>
            </a:r>
          </a:p>
        </p:txBody>
      </p:sp>
      <p:pic>
        <p:nvPicPr>
          <p:cNvPr id="14341" name="Picture 2" descr="C:\Users\igarman\Dropbox\SurfnTurf\advertising and profile\IainAshman\map\PNGs\SURF 'N' TURF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638" y="327025"/>
            <a:ext cx="4319587" cy="620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igarman\Dropbox\SnT partners\advertising and profile\Logos\SnT logo transpare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563"/>
          <a:stretch>
            <a:fillRect/>
          </a:stretch>
        </p:blipFill>
        <p:spPr bwMode="auto">
          <a:xfrm>
            <a:off x="323528" y="0"/>
            <a:ext cx="2596614" cy="1268760"/>
          </a:xfrm>
          <a:prstGeom prst="rect">
            <a:avLst/>
          </a:prstGeom>
          <a:noFill/>
        </p:spPr>
      </p:pic>
      <p:pic>
        <p:nvPicPr>
          <p:cNvPr id="7" name="Picture 2" descr="C:\Users\igarman\Dropbox\SnT partners\advertising and profile\Photos\Jun10 MSU\IMG_285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2708920"/>
            <a:ext cx="5112568" cy="3834428"/>
          </a:xfrm>
          <a:prstGeom prst="rect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Placeholder 6" descr="ferry shadow.2012.iG.jpg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0"/>
            <a:ext cx="8788400" cy="6858000"/>
          </a:xfrm>
        </p:spPr>
      </p:pic>
      <p:sp>
        <p:nvSpPr>
          <p:cNvPr id="4" name="TextBox 3"/>
          <p:cNvSpPr txBox="1"/>
          <p:nvPr/>
        </p:nvSpPr>
        <p:spPr>
          <a:xfrm>
            <a:off x="395288" y="1341438"/>
            <a:ext cx="3313112" cy="415498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kern="0" dirty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Heavy" pitchFamily="34"/>
                <a:cs typeface="+mn-cs"/>
              </a:rPr>
              <a:t>Authorisations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kern="0" dirty="0">
              <a:solidFill>
                <a:srgbClr val="C6D9F1"/>
              </a:solidFill>
              <a:effectLst>
                <a:outerShdw dist="38096" dir="2700000">
                  <a:srgbClr val="000000"/>
                </a:outerShdw>
              </a:effectLst>
              <a:latin typeface="Franklin Gothic Demi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Demi" pitchFamily="34" charset="0"/>
              </a:rPr>
              <a:t> Maritime &amp; Coastguard </a:t>
            </a:r>
            <a:r>
              <a:rPr lang="en-GB" kern="0" dirty="0" smtClean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Demi" pitchFamily="34" charset="0"/>
              </a:rPr>
              <a:t>Agency (UK </a:t>
            </a:r>
            <a:r>
              <a:rPr lang="en-GB" kern="0" dirty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Demi" pitchFamily="34" charset="0"/>
              </a:rPr>
              <a:t>Department of </a:t>
            </a:r>
            <a:r>
              <a:rPr lang="en-GB" kern="0" dirty="0" smtClean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Demi" pitchFamily="34" charset="0"/>
              </a:rPr>
              <a:t>Transport)</a:t>
            </a:r>
            <a:r>
              <a:rPr lang="en-GB" kern="0" dirty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Demi" pitchFamily="34" charset="0"/>
              </a:rPr>
              <a:t/>
            </a:r>
            <a:br>
              <a:rPr lang="en-GB" kern="0" dirty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Demi" pitchFamily="34" charset="0"/>
              </a:rPr>
            </a:br>
            <a:endParaRPr lang="en-GB" kern="0" dirty="0">
              <a:solidFill>
                <a:srgbClr val="C6D9F1"/>
              </a:solidFill>
              <a:effectLst>
                <a:outerShdw dist="38096" dir="2700000">
                  <a:srgbClr val="000000"/>
                </a:outerShdw>
              </a:effectLst>
              <a:latin typeface="Franklin Gothic Dem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 smtClean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Demi" pitchFamily="34" charset="0"/>
              </a:rPr>
              <a:t> Distribution Network Operator</a:t>
            </a:r>
            <a:br>
              <a:rPr lang="en-GB" kern="0" dirty="0" smtClean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Demi" pitchFamily="34" charset="0"/>
              </a:rPr>
            </a:br>
            <a:endParaRPr lang="en-GB" kern="0" dirty="0" smtClean="0">
              <a:solidFill>
                <a:srgbClr val="C6D9F1"/>
              </a:solidFill>
              <a:effectLst>
                <a:outerShdw dist="38096" dir="2700000">
                  <a:srgbClr val="000000"/>
                </a:outerShdw>
              </a:effectLst>
              <a:latin typeface="Franklin Gothic Dem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 smtClean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Demi" pitchFamily="34" charset="0"/>
              </a:rPr>
              <a:t> </a:t>
            </a:r>
            <a:r>
              <a:rPr lang="en-GB" kern="0" dirty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Demi" pitchFamily="34" charset="0"/>
              </a:rPr>
              <a:t>Merchant Navy Training Board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kern="0" dirty="0">
              <a:solidFill>
                <a:srgbClr val="C6D9F1"/>
              </a:solidFill>
              <a:effectLst>
                <a:outerShdw dist="38096" dir="2700000">
                  <a:srgbClr val="000000"/>
                </a:outerShdw>
              </a:effectLst>
              <a:latin typeface="Franklin Gothic Dem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Demi" pitchFamily="34" charset="0"/>
              </a:rPr>
              <a:t> Scottish Environment Protection </a:t>
            </a:r>
            <a:r>
              <a:rPr lang="en-GB" kern="0" dirty="0" smtClean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Demi" pitchFamily="34" charset="0"/>
              </a:rPr>
              <a:t>Agency</a:t>
            </a:r>
            <a:endParaRPr lang="en-GB" kern="0" dirty="0">
              <a:solidFill>
                <a:srgbClr val="C6D9F1"/>
              </a:solidFill>
              <a:effectLst>
                <a:outerShdw dist="38096" dir="2700000">
                  <a:srgbClr val="000000"/>
                </a:outerShdw>
              </a:effectLst>
              <a:latin typeface="Franklin Gothic Demi" pitchFamily="34" charset="0"/>
            </a:endParaRPr>
          </a:p>
        </p:txBody>
      </p:sp>
      <p:pic>
        <p:nvPicPr>
          <p:cNvPr id="15365" name="Picture 2" descr="C:\Users\igarman\Dropbox\SurfnTurf\advertising and profile\IainAshman\map\PNGs\SURF 'N' TURF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638" y="327025"/>
            <a:ext cx="4319587" cy="620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igarman\Dropbox\SnT partners\advertising and profile\Logos\SnT logo transpare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563"/>
          <a:stretch>
            <a:fillRect/>
          </a:stretch>
        </p:blipFill>
        <p:spPr bwMode="auto">
          <a:xfrm>
            <a:off x="323528" y="0"/>
            <a:ext cx="2596614" cy="12687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Placeholder 6" descr="ferry shadow.2012.iG.jpg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0"/>
            <a:ext cx="8788400" cy="6858000"/>
          </a:xfrm>
        </p:spPr>
      </p:pic>
      <p:sp>
        <p:nvSpPr>
          <p:cNvPr id="4" name="TextBox 3"/>
          <p:cNvSpPr txBox="1"/>
          <p:nvPr/>
        </p:nvSpPr>
        <p:spPr>
          <a:xfrm>
            <a:off x="395288" y="1341438"/>
            <a:ext cx="3313112" cy="4340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kern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Heavy" pitchFamily="34"/>
                <a:cs typeface="+mn-cs"/>
              </a:rPr>
              <a:t>Training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kern="0">
              <a:solidFill>
                <a:srgbClr val="C6D9F1"/>
              </a:solidFill>
              <a:effectLst>
                <a:outerShdw dist="38096" dir="2700000">
                  <a:srgbClr val="000000"/>
                </a:outerShdw>
              </a:effectLst>
              <a:latin typeface="Franklin Gothic Heavy" pitchFamily="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Demi" pitchFamily="34" charset="0"/>
              </a:rPr>
              <a:t> Hydrogen handling and fire safety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Demi" pitchFamily="34" charset="0"/>
              </a:rPr>
              <a:t> Fuel cell operation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kern="0">
              <a:solidFill>
                <a:srgbClr val="C6D9F1"/>
              </a:solidFill>
              <a:effectLst>
                <a:outerShdw dist="38096" dir="2700000">
                  <a:srgbClr val="000000"/>
                </a:outerShdw>
              </a:effectLst>
              <a:latin typeface="Franklin Gothic Heavy" pitchFamily="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kern="0">
              <a:solidFill>
                <a:srgbClr val="C6D9F1"/>
              </a:solidFill>
              <a:effectLst>
                <a:outerShdw dist="38096" dir="2700000">
                  <a:srgbClr val="000000"/>
                </a:outerShdw>
              </a:effectLst>
              <a:latin typeface="Franklin Gothic Heavy" pitchFamily="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kern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Heavy" pitchFamily="34"/>
                <a:cs typeface="+mn-cs"/>
              </a:rPr>
              <a:t>Public engagement</a:t>
            </a:r>
            <a:br>
              <a:rPr lang="en-GB" sz="2400" kern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Heavy" pitchFamily="34"/>
                <a:cs typeface="+mn-cs"/>
              </a:rPr>
            </a:br>
            <a:endParaRPr lang="en-GB" kern="0">
              <a:solidFill>
                <a:srgbClr val="C6D9F1"/>
              </a:solidFill>
              <a:effectLst>
                <a:outerShdw dist="38096" dir="2700000">
                  <a:srgbClr val="000000"/>
                </a:outerShdw>
              </a:effectLst>
              <a:latin typeface="Franklin Gothic Heavy" pitchFamily="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Heavy" pitchFamily="34"/>
              </a:rPr>
              <a:t> </a:t>
            </a:r>
            <a:r>
              <a:rPr lang="en-GB" kern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Demi" pitchFamily="34" charset="0"/>
              </a:rPr>
              <a:t>Access to lifeline service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Demi" pitchFamily="34" charset="0"/>
              </a:rPr>
              <a:t> Capacity and reliability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Demi" pitchFamily="34" charset="0"/>
              </a:rPr>
              <a:t> The Hindenburg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kern="0">
              <a:solidFill>
                <a:srgbClr val="C6D9F1"/>
              </a:solidFill>
              <a:effectLst>
                <a:outerShdw dist="38096" dir="2700000">
                  <a:srgbClr val="000000"/>
                </a:outerShdw>
              </a:effectLst>
              <a:latin typeface="Franklin Gothic Heavy" pitchFamily="34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kern="0">
              <a:solidFill>
                <a:srgbClr val="C6D9F1"/>
              </a:solidFill>
              <a:effectLst>
                <a:outerShdw dist="38096" dir="2700000">
                  <a:srgbClr val="000000"/>
                </a:outerShdw>
              </a:effectLst>
              <a:latin typeface="Franklin Gothic Heavy" pitchFamily="34"/>
              <a:cs typeface="+mn-cs"/>
            </a:endParaRPr>
          </a:p>
        </p:txBody>
      </p:sp>
      <p:pic>
        <p:nvPicPr>
          <p:cNvPr id="16389" name="Picture 2" descr="C:\Users\igarman\Dropbox\SurfnTurf\advertising and profile\IainAshman\map\PNGs\SURF 'N' TURF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638" y="327025"/>
            <a:ext cx="4319587" cy="620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igarman\Dropbox\SnT partners\advertising and profile\Logos\SnT logo transpare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563"/>
          <a:stretch>
            <a:fillRect/>
          </a:stretch>
        </p:blipFill>
        <p:spPr bwMode="auto">
          <a:xfrm>
            <a:off x="323528" y="0"/>
            <a:ext cx="2596614" cy="1268760"/>
          </a:xfrm>
          <a:prstGeom prst="rect">
            <a:avLst/>
          </a:prstGeom>
          <a:noFill/>
        </p:spPr>
      </p:pic>
      <p:pic>
        <p:nvPicPr>
          <p:cNvPr id="6146" name="Picture 2" descr="C:\Users\igarman\Dropbox\Fuel Cell Kirkwall Pier\From Arcola\Capture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49549" y="908720"/>
            <a:ext cx="5442931" cy="3138734"/>
          </a:xfrm>
          <a:prstGeom prst="rect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Placeholder 6" descr="ferry shadow.2012.iG.jpg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0"/>
            <a:ext cx="8788400" cy="6858000"/>
          </a:xfrm>
        </p:spPr>
      </p:pic>
      <p:sp>
        <p:nvSpPr>
          <p:cNvPr id="4" name="TextBox 3"/>
          <p:cNvSpPr txBox="1"/>
          <p:nvPr/>
        </p:nvSpPr>
        <p:spPr>
          <a:xfrm>
            <a:off x="395288" y="1341438"/>
            <a:ext cx="8137525" cy="36004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kern="0" dirty="0" smtClean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Heavy" pitchFamily="34"/>
                <a:cs typeface="+mn-cs"/>
              </a:rPr>
              <a:t>UK firsts</a:t>
            </a:r>
            <a:endParaRPr lang="en-GB" sz="2400" kern="0" dirty="0">
              <a:solidFill>
                <a:srgbClr val="C6D9F1"/>
              </a:solidFill>
              <a:effectLst>
                <a:outerShdw dist="38096" dir="2700000">
                  <a:srgbClr val="000000"/>
                </a:outerShdw>
              </a:effectLst>
              <a:latin typeface="Franklin Gothic Heavy" pitchFamily="34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kern="0" dirty="0">
              <a:solidFill>
                <a:srgbClr val="C6D9F1"/>
              </a:solidFill>
              <a:effectLst>
                <a:outerShdw dist="38096" dir="2700000">
                  <a:srgbClr val="000000"/>
                </a:outerShdw>
              </a:effectLst>
              <a:latin typeface="Franklin Gothic Demi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Demi" pitchFamily="34" charset="0"/>
              </a:rPr>
              <a:t> Wind and tidal energy combined storage system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kern="0" dirty="0">
              <a:solidFill>
                <a:srgbClr val="C6D9F1"/>
              </a:solidFill>
              <a:effectLst>
                <a:outerShdw dist="38096" dir="2700000">
                  <a:srgbClr val="000000"/>
                </a:outerShdw>
              </a:effectLst>
              <a:latin typeface="Franklin Gothic Dem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Demi" pitchFamily="34" charset="0"/>
              </a:rPr>
              <a:t> Lightweight (composite) hydrogen store </a:t>
            </a:r>
            <a:r>
              <a:rPr lang="en-GB" kern="0" dirty="0" smtClean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Demi" pitchFamily="34" charset="0"/>
              </a:rPr>
              <a:t>built to </a:t>
            </a:r>
            <a:r>
              <a:rPr lang="en-GB" kern="0" dirty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Demi" pitchFamily="34" charset="0"/>
              </a:rPr>
              <a:t>IMDG standards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kern="0" dirty="0">
              <a:solidFill>
                <a:srgbClr val="C6D9F1"/>
              </a:solidFill>
              <a:effectLst>
                <a:outerShdw dist="38096" dir="2700000">
                  <a:srgbClr val="000000"/>
                </a:outerShdw>
              </a:effectLst>
              <a:latin typeface="Franklin Gothic Dem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Demi" pitchFamily="34" charset="0"/>
              </a:rPr>
              <a:t> Hydrogen familiarisation training for marine sector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kern="0" dirty="0">
              <a:solidFill>
                <a:srgbClr val="C6D9F1"/>
              </a:solidFill>
              <a:effectLst>
                <a:outerShdw dist="38096" dir="2700000">
                  <a:srgbClr val="000000"/>
                </a:outerShdw>
              </a:effectLst>
              <a:latin typeface="Franklin Gothic Heavy" pitchFamily="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Heavy" pitchFamily="34"/>
              </a:rPr>
              <a:t>And just maybe…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kern="0" dirty="0">
              <a:solidFill>
                <a:srgbClr val="C6D9F1"/>
              </a:solidFill>
              <a:effectLst>
                <a:outerShdw dist="38096" dir="2700000">
                  <a:srgbClr val="000000"/>
                </a:outerShdw>
              </a:effectLst>
              <a:latin typeface="Franklin Gothic Heavy" pitchFamily="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Heavy" pitchFamily="34"/>
              </a:rPr>
              <a:t> </a:t>
            </a:r>
            <a:r>
              <a:rPr lang="en-GB" kern="0" dirty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Demi" pitchFamily="34" charset="0"/>
              </a:rPr>
              <a:t>Sea-going hydrogen </a:t>
            </a:r>
            <a:r>
              <a:rPr lang="en-GB" kern="0" dirty="0" err="1" smtClean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Demi" pitchFamily="34" charset="0"/>
              </a:rPr>
              <a:t>ro-ro</a:t>
            </a:r>
            <a:r>
              <a:rPr lang="en-GB" kern="0" dirty="0" smtClean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Demi" pitchFamily="34" charset="0"/>
              </a:rPr>
              <a:t> ferry</a:t>
            </a:r>
            <a:endParaRPr lang="en-GB" kern="0" dirty="0">
              <a:solidFill>
                <a:srgbClr val="C6D9F1"/>
              </a:solidFill>
              <a:effectLst>
                <a:outerShdw dist="38096" dir="2700000">
                  <a:srgbClr val="000000"/>
                </a:outerShdw>
              </a:effectLst>
              <a:latin typeface="Franklin Gothic Dem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kern="0" dirty="0">
              <a:solidFill>
                <a:srgbClr val="C6D9F1"/>
              </a:solidFill>
              <a:effectLst>
                <a:outerShdw dist="38096" dir="2700000">
                  <a:srgbClr val="000000"/>
                </a:outerShdw>
              </a:effectLst>
              <a:latin typeface="Franklin Gothic Heavy" pitchFamily="34"/>
            </a:endParaRPr>
          </a:p>
        </p:txBody>
      </p:sp>
      <p:pic>
        <p:nvPicPr>
          <p:cNvPr id="5" name="Picture 3" descr="C:\Users\igarman\Dropbox\SnT partners\advertising and profile\Logos\SnT logo transpare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563"/>
          <a:stretch>
            <a:fillRect/>
          </a:stretch>
        </p:blipFill>
        <p:spPr bwMode="auto">
          <a:xfrm>
            <a:off x="323528" y="0"/>
            <a:ext cx="2596614" cy="12687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Placeholder 6" descr="ferry shadow.2012.iG.jpg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0"/>
            <a:ext cx="8788400" cy="6858000"/>
          </a:xfrm>
        </p:spPr>
      </p:pic>
      <p:sp>
        <p:nvSpPr>
          <p:cNvPr id="4" name="TextBox 3"/>
          <p:cNvSpPr txBox="1"/>
          <p:nvPr/>
        </p:nvSpPr>
        <p:spPr>
          <a:xfrm>
            <a:off x="395288" y="1341438"/>
            <a:ext cx="8137525" cy="30464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kern="0" dirty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Heavy" pitchFamily="34"/>
                <a:cs typeface="+mn-cs"/>
              </a:rPr>
              <a:t>Acknowledgements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kern="0" dirty="0" smtClean="0">
              <a:solidFill>
                <a:srgbClr val="C6D9F1"/>
              </a:solidFill>
              <a:effectLst>
                <a:outerShdw dist="38096" dir="2700000">
                  <a:srgbClr val="000000"/>
                </a:outerShdw>
              </a:effectLst>
              <a:latin typeface="Franklin Gothic Demi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 smtClean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Demi" pitchFamily="34" charset="0"/>
              </a:rPr>
              <a:t> The Scottish </a:t>
            </a:r>
            <a:r>
              <a:rPr lang="en-GB" kern="0" dirty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Demi" pitchFamily="34" charset="0"/>
              </a:rPr>
              <a:t>Government Local Energy Challenge Fund supports Surf ’n’ Turf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kern="0" dirty="0">
              <a:solidFill>
                <a:srgbClr val="C6D9F1"/>
              </a:solidFill>
              <a:effectLst>
                <a:outerShdw dist="38096" dir="2700000">
                  <a:srgbClr val="000000"/>
                </a:outerShdw>
              </a:effectLst>
              <a:latin typeface="Franklin Gothic Dem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kern="0" dirty="0">
              <a:solidFill>
                <a:srgbClr val="C6D9F1"/>
              </a:solidFill>
              <a:effectLst>
                <a:outerShdw dist="38096" dir="2700000">
                  <a:srgbClr val="000000"/>
                </a:outerShdw>
              </a:effectLst>
              <a:latin typeface="Franklin Gothic Dem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Demi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kern="0" dirty="0">
              <a:solidFill>
                <a:srgbClr val="C6D9F1"/>
              </a:solidFill>
              <a:effectLst>
                <a:outerShdw dist="38096" dir="2700000">
                  <a:srgbClr val="000000"/>
                </a:outerShdw>
              </a:effectLst>
              <a:latin typeface="Franklin Gothic Dem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Demi" pitchFamily="34" charset="0"/>
              </a:rPr>
              <a:t> Five partners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kern="0" dirty="0">
              <a:solidFill>
                <a:srgbClr val="C6D9F1"/>
              </a:solidFill>
              <a:effectLst>
                <a:outerShdw dist="38096" dir="2700000">
                  <a:srgbClr val="000000"/>
                </a:outerShdw>
              </a:effectLst>
              <a:latin typeface="Franklin Gothic Dem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kern="0" dirty="0">
              <a:solidFill>
                <a:srgbClr val="C6D9F1"/>
              </a:solidFill>
              <a:effectLst>
                <a:outerShdw dist="38096" dir="2700000">
                  <a:srgbClr val="000000"/>
                </a:outerShdw>
              </a:effectLst>
              <a:latin typeface="Franklin Gothic Heavy" pitchFamily="34"/>
            </a:endParaRPr>
          </a:p>
        </p:txBody>
      </p:sp>
      <p:grpSp>
        <p:nvGrpSpPr>
          <p:cNvPr id="18437" name="Group 11"/>
          <p:cNvGrpSpPr>
            <a:grpSpLocks/>
          </p:cNvGrpSpPr>
          <p:nvPr/>
        </p:nvGrpSpPr>
        <p:grpSpPr bwMode="auto">
          <a:xfrm>
            <a:off x="395288" y="4076700"/>
            <a:ext cx="8353425" cy="2592388"/>
            <a:chOff x="467544" y="3284984"/>
            <a:chExt cx="8352928" cy="2592288"/>
          </a:xfrm>
        </p:grpSpPr>
        <p:sp>
          <p:nvSpPr>
            <p:cNvPr id="10" name="Rectangle 9"/>
            <p:cNvSpPr/>
            <p:nvPr/>
          </p:nvSpPr>
          <p:spPr>
            <a:xfrm>
              <a:off x="467544" y="3284984"/>
              <a:ext cx="8352928" cy="259228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4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0921" y="3634002"/>
              <a:ext cx="3881339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3" name="Picture 5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95974" y="4609191"/>
              <a:ext cx="1083318" cy="1052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4" name="Picture 6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72004" y="3734358"/>
              <a:ext cx="2960147" cy="619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5" name="Picture 7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64045" y="5013481"/>
              <a:ext cx="2997726" cy="649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440" name="Picture 3" descr="C:\Users\igarman\Documents\SurfTurf\local\assets\graphics\LOCAL_ENERGY_SCOTLAN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28396" y="2492375"/>
            <a:ext cx="1080342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C:\Users\igarman\Dropbox\SnT partners\advertising and profile\Logos\SnT logo transparent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563"/>
          <a:stretch>
            <a:fillRect/>
          </a:stretch>
        </p:blipFill>
        <p:spPr bwMode="auto">
          <a:xfrm>
            <a:off x="323528" y="0"/>
            <a:ext cx="2596614" cy="126876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2483768" y="2492896"/>
            <a:ext cx="2592288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igarman\Dropbox\SnT partners\advertising and profile\Logos\supplied assets\LES\Greener Scotland_Positive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11760" y="2132856"/>
            <a:ext cx="2730600" cy="1820846"/>
          </a:xfrm>
          <a:prstGeom prst="rect">
            <a:avLst/>
          </a:prstGeom>
          <a:noFill/>
        </p:spPr>
      </p:pic>
      <p:pic>
        <p:nvPicPr>
          <p:cNvPr id="1027" name="Picture 3" descr="C:\Users\igarman\Dropbox\SnT partners\advertising and profile\Logos\Eday Renewable Energy logo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24328" y="4221088"/>
            <a:ext cx="1040479" cy="15841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Documents and Settings\mhull\My Documents\My Pictures\12.jpg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8113" y="87313"/>
            <a:ext cx="88773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98425" y="142875"/>
            <a:ext cx="8929688" cy="292893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41" r="8163"/>
          <a:stretch>
            <a:fillRect/>
          </a:stretch>
        </p:blipFill>
        <p:spPr bwMode="auto">
          <a:xfrm>
            <a:off x="179511" y="2376176"/>
            <a:ext cx="3521865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" name="Rectangle 4"/>
          <p:cNvSpPr/>
          <p:nvPr/>
        </p:nvSpPr>
        <p:spPr>
          <a:xfrm>
            <a:off x="3779912" y="2348880"/>
            <a:ext cx="51125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defTabSz="457200" eaLnBrk="0" hangingPunct="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Independent </a:t>
            </a:r>
            <a:r>
              <a:rPr lang="en-US" sz="2000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Scottish </a:t>
            </a:r>
            <a:r>
              <a:rPr lang="en-US" sz="20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charity with 25 </a:t>
            </a:r>
            <a:r>
              <a:rPr lang="en-US" sz="2000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staff </a:t>
            </a:r>
            <a:r>
              <a:rPr lang="en-US" sz="20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across Scotland</a:t>
            </a:r>
          </a:p>
          <a:p>
            <a:pPr marL="285750" lvl="1" indent="-285750" defTabSz="457200" eaLnBrk="0" hangingPunct="0">
              <a:buFont typeface="Arial" pitchFamily="34" charset="0"/>
              <a:buChar char="•"/>
            </a:pPr>
            <a:endParaRPr lang="en-US" sz="2000" dirty="0" smtClean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marL="285750" lvl="1" indent="-285750" defTabSz="457200" eaLnBrk="0" hangingPunct="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Over 400 members, mostly </a:t>
            </a:r>
            <a:r>
              <a:rPr lang="en-GB" sz="2000" dirty="0" smtClean="0">
                <a:solidFill>
                  <a:srgbClr val="002060"/>
                </a:solidFill>
              </a:rPr>
              <a:t>non-profit distributing community groups </a:t>
            </a:r>
            <a:endParaRPr lang="en-US" sz="2000" dirty="0">
              <a:solidFill>
                <a:srgbClr val="002060"/>
              </a:solidFill>
            </a:endParaRPr>
          </a:p>
          <a:p>
            <a:pPr marL="285750" lvl="1" indent="-285750" defTabSz="457200" eaLnBrk="0" hangingPunct="0">
              <a:buFont typeface="Arial" pitchFamily="34" charset="0"/>
              <a:buChar char="•"/>
            </a:pPr>
            <a:endParaRPr lang="en-US" sz="2000" dirty="0" smtClean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marL="285750" lvl="1" indent="-285750" defTabSz="457200" eaLnBrk="0" hangingPunct="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Supported </a:t>
            </a:r>
            <a:r>
              <a:rPr lang="en-GB" sz="2000" dirty="0">
                <a:solidFill>
                  <a:srgbClr val="002060"/>
                </a:solidFill>
              </a:rPr>
              <a:t>over 600 community energy </a:t>
            </a:r>
            <a:r>
              <a:rPr lang="en-GB" sz="2000" dirty="0" smtClean="0">
                <a:solidFill>
                  <a:srgbClr val="002060"/>
                </a:solidFill>
              </a:rPr>
              <a:t>installations, </a:t>
            </a:r>
            <a:r>
              <a:rPr lang="en-GB" sz="2000" dirty="0">
                <a:solidFill>
                  <a:srgbClr val="002060"/>
                </a:solidFill>
              </a:rPr>
              <a:t>totalling 37MW capacity</a:t>
            </a:r>
          </a:p>
          <a:p>
            <a:pPr marL="285750" lvl="1" indent="-285750" defTabSz="457200" eaLnBrk="0" hangingPunct="0">
              <a:buFont typeface="Arial" pitchFamily="34" charset="0"/>
              <a:buChar char="•"/>
            </a:pPr>
            <a:endParaRPr lang="en-US" sz="2000" dirty="0" smtClean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marL="285750" lvl="1" indent="-285750" defTabSz="457200" eaLnBrk="0" hangingPunct="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Our </a:t>
            </a:r>
            <a:r>
              <a:rPr lang="en-GB" sz="2000" dirty="0">
                <a:solidFill>
                  <a:srgbClr val="002060"/>
                </a:solidFill>
              </a:rPr>
              <a:t>projects provide </a:t>
            </a:r>
            <a:r>
              <a:rPr lang="en-GB" sz="2000" dirty="0" smtClean="0">
                <a:solidFill>
                  <a:srgbClr val="002060"/>
                </a:solidFill>
              </a:rPr>
              <a:t>income </a:t>
            </a:r>
            <a:r>
              <a:rPr lang="en-GB" sz="2000" dirty="0">
                <a:solidFill>
                  <a:srgbClr val="002060"/>
                </a:solidFill>
              </a:rPr>
              <a:t>and affordable energy worth over £5 million per year to local </a:t>
            </a:r>
            <a:r>
              <a:rPr lang="en-GB" sz="2000" dirty="0" smtClean="0">
                <a:solidFill>
                  <a:srgbClr val="002060"/>
                </a:solidFill>
              </a:rPr>
              <a:t>people</a:t>
            </a:r>
            <a:endParaRPr lang="en-GB" sz="2000" dirty="0">
              <a:solidFill>
                <a:srgbClr val="002060"/>
              </a:solidFill>
            </a:endParaRPr>
          </a:p>
        </p:txBody>
      </p:sp>
      <p:pic>
        <p:nvPicPr>
          <p:cNvPr id="9" name="Picture 2" descr="http://intranet/Communications/Media%20and%20PR/CES%20Identity/CES%20Logo%20-%20English%20only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504" y="116632"/>
            <a:ext cx="2808312" cy="10801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Placeholder 6" descr="ferry shadow.2012.iG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0"/>
            <a:ext cx="8788400" cy="685800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6456" y="-16659"/>
            <a:ext cx="5391253" cy="54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 bwMode="auto">
          <a:xfrm>
            <a:off x="254000" y="5721346"/>
            <a:ext cx="6477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cap="all" spc="100" dirty="0" smtClean="0">
                <a:solidFill>
                  <a:srgbClr val="BDD4DC"/>
                </a:solidFill>
                <a:latin typeface="GillSans"/>
                <a:cs typeface="GillSans"/>
              </a:rPr>
              <a:t>BIG HIT</a:t>
            </a:r>
            <a:endParaRPr lang="en-US" cap="all" spc="100" dirty="0">
              <a:solidFill>
                <a:srgbClr val="BDD4DC"/>
              </a:solidFill>
              <a:latin typeface="GillSans"/>
              <a:cs typeface="GillSans"/>
            </a:endParaRPr>
          </a:p>
        </p:txBody>
      </p:sp>
      <p:sp>
        <p:nvSpPr>
          <p:cNvPr id="26" name="AutoShape 8" descr="data:image/jpeg;base64,/9j/4AAQSkZJRgABAQAAAQABAAD/2wCEAAkGBhQSEBQUEhQVFRQUFBQVFBQWFBQUFBUVFRUVFBUUFBUXHCYeGB4kGRUVHy8gIycpLCwsFR4xNTAqNSYrLSkBCQoKDgwOGg8PGiwkHyQsLC4sLDQsLC8sLCwsLCwsLCwsLDUqLCwpLC8sLCwsLywsLCwsLCwpLCwsKSwsLCwsLP/AABEIALcBEwMBIgACEQEDEQH/xAAcAAABBQEBAQAAAAAAAAAAAAADAAECBAUGBwj/xABIEAACAQMCBAMFBAYJAgMJAAABAgMAERIEIQUiMUETUWEGMnGBkRQjQqEVUmJysfAzQ4KSosHR4fGysyRz0gclNUVTY3SDtP/EABsBAAIDAQEBAAAAAAAAAAAAAAECAAMEBQYH/8QALxEAAgIBAgMHAwUAAwAAAAAAAAECEQMhMQQSQVFhcYGRobETItEyQsHh8BQjUv/aAAwDAQACEQMRAD8A5rGlhRcaVq+lnmLB4UsaJaljRADxp8anjT41LICxpY0TGnxoEB2pY0TGljUsgK1LGiY0sahAWNNjRcaWNSyAsaWNFxpsalkIY02NFtSxqWQfTPi2/Srcajr19KloeGlt+1bD6dVWxAG1ZMuWKdIZIwJXDEk/SgSC5q1qGF9qCRV8RbAYUvDo2NPjT2SwPh0/h0a1MVqWSwGFLCjY0saJLK5Wmxo5WmwqBsrlaiVq0y0IpRTDYArUSlHKVErRDYG1KrIiFKlsJcxpY1z+m4o4bY3ufd6gknoB2+VbX6SQMUfYqbEjdb9xfrsbj5UJKUdySxyQXGljRBY7ggjzG4pY0vMVWQxpWqeNLGpZLIWpWqeNPjUsFg7U1qJjTWqWGyGNNjRMaWNSwWDtSxomNLGpZLBY0+NExpsalhIY06rRhDUvDtQ5iGjopFRdzvRtSviJsAB286zUa5ouokItY/LyrI8f3X1DzaFeWAAetV8aMxJ602Nao6biWDCU5FExpYUbJYMJeneK1FCU/hULJZXwpsastFUPDo2SwGNNjRzHUcKNhsEVqBWjlaYJejYbACPypjFbr1rWWMBdutUJIvWkjk5mOVsKVGvSp9SWctw/WeEplYEN7sRsSuR958xsMQdhe92U2tTQMWIC7kkAAeZ2H87UDievDyDC4jQCOO5BOIvuWUbkklj6tU+Fx2zlBw8JcgwsLuSFQDYre5v2NlNjtSQyZIrm/V7Pu7n7HTcEaup1uMpEbcqWQEdGCC2W2xubt369a0U4riEzF8lDXXtcsALd9gDt51yaSsP2vhsfoevyJrR1mrVpLKfdSNN7gjFFU3B3G4Pl8KtjLHNqOz9H/fjqZ54k9zqYpVYXU3/m3SiY1zc0tlhINj4Z+P8ASy/z2rQj4sVCZDIMt/I3DMpse/QUHikttTNLC1samNNjU9LqInsMsWIBCkbkEXFvP5UfUacA7Xt6is/NrRS4tblXGmxouNLGmFBY02NGtSxqEsDalai40sahCCpeppDTgU4qaksmrgbddqiX3pjThKWg2RY3prUVIb1fGhUKPPzv/lSyyKJEmzLtSxq/qAtulVQtGM+ZWBqiAWiJFeppFVzT6apKVAsrR6arC6I1s6Xht61IeE9NqxZOKUQpNnKTaAiqz6Su31XCtztWZquG+lDHxaYXFo5UwUJ0rb1WmttWc8VbY5L1BZVXT360sQKK9CNNq9xrIM5oTCikU1qfYllfw6VGK09NzDHmKP8AyNj9K15n8PSxqCMpmMj2yVsFukYYHlO/iH5is7SwiV1RfedgoDeZNgM1Hn5j50fiuoaR8jfFVRFBYSqqooQKJF27X7da4uPjaaU9DuuNsJw1M5UT9d1W2w94gdG5T1o3ENSJJpGI6u5AsQRdidhe4+RofAGtOrHYIJJASM0vGjOOnTdeo3qiG/nqPp2rqwzQy76oqcdTWnyCRWa4wYhT+H72QWuBcbgncHr1on20eEl7qQzi593cIRzDa98tiSfQUDWyfdafv9034sgPvpfw+8tE0smUEnfFo2va+xzQ3I3Auy9QRVsLSuEuuz1W/r713Fbj2l2Rso0Plkh+RyH5Mf7taMPGHQrvkjAEq1zjvZsd7jcEgeo2rn9NGCj4krYBwB7pIIB2tb3WJ/D061d0rho8S1mUlrsLJY2U2Nzb8Hbz3qxzi9MsfPda9+69EUygjq9NxOJiUYMjC58xsLk3A6WF9wNt6syRD1v5VyEGtti6EZRti3cXHu5DyIBUje4U+dW9JO0bvEhNnDanTE8xZTfx4HvfJkKsRffkb9cVjzNYpQaf2ydXez/DKXgu6N7GljVCHjYIXNeu2S9AfIj89r9a0IpFYXUgj07fHyq1pxdNGSUXHca1LGiY0+FLYoLGlai402FSyA7U4FExpwtSyDJ61LxjTY01qSkwWSLXp1iplFFQVHpsCwkMVbXD9OD1+tZ2nY1v8OF7Vi4ibSCtTZ0HDfp51uQcOFA4SlbFeZz5pc1Hc4Xh4uPMyhPw4GsXW8O6/wAa6msziibUuHLJOhuJ4ePLzI4XX6UCsLUx11evQVhasDyr0nD5NDhyWpjPFQGSr8tVWroJsBWKVJUtRKjT22MhrUqe9KhTHs879nwUWbUAxt4SYqrkAl5bouN7G4XNuU35Kx1ex2up9P5vWpxGVE0kEWBSR7zyEMbEEskQdG7hQWFiBaXpvWSpPYg+h/0O1eXjlPQpbs1+Fxlo9RJYnw4hzRuI3u8iJzAe8ti17qenWqQKnobH15T/AHhyn5hatRYropMkZWeaMKwNgQiyFwVI3sWToR1FZoPqD8ev8/CroSSdx08AVua2uk+6gBBGKMMmUJl947XWQcrjm8+t6lw8/wBKptdoWIzuDyFZOVl72Q9dqHrJMYdPbNCUe9zdWHivYgWG3Xz6U3CGLSqgBGZwvEBfnGO8Z5SN+lh8a6GPiskY1o/Z/h+xW46BuGajGVcjZWODEnHlcFG5x6MetF0s/hyWfYXKPuOhur2O6nv9KzFsfdI+HuH6McT/AHh8KtcQmvIW6FwrEY+GSxAzsp2Iyy6bV0sfGwk6lpfbp/T8iuUC8sI8QpJ1uUv3B6Ag36Xt0PS9FSOZwI4z97C5mhyv4iOi3dEsNy2C8pG5jXffejqnuqNtcri4AxOSWAup2N0KHbverDaogxyKbNcXtcFZEI5rHa55W2PW9W5sGPiIOL6/Pb3+ZXrF2XBxOKSzqCiSWuCpCpJYF0RiLEKTcAG+LAHerKTEG97MNmsdyOzA337fl60JCglx5V0+v3XqE0+sXZlt2XJreWEynfEUHT6chiBdXjJyQ3tZdmUg3xtY7WG1/KquC4rJODhkVuOj7e59jvtteAmSC6bG5p+MsNnGXe42JH63kf59a1dPq0f3Tv5HY/Tv8q5sxgAGzWNyCBngR1Btuw+A8j50aHThlujKR8Rs3dT5D49KubwydRdPsMksKeqOlxpY1iQcQkj68w8m3Pwv1v8AxrR03F426nE+vT5N0+tqrnjlHXoZ5Y5ItY0saLjSxqqysHjTY0XGmxpbAQCUVRTWqaio2QPAa3OHSbisOIVpaXU26VlzxtBTO44ZLa1z8u9bKODXD6LXW71swcUrz2fh3do63DcUoLlZ0DNasniUwPQ/Kq+p4puaydXrL0MPDu7Y/EcUpKkVNc29YmqFaU+ov1rM1FdzAqORJlCVarOKty1WaughQJFRIohFMRVqYQdqap40qYJ5f7TcUkm1MjSZEBiiCTmZY0OKLl1NgBvfc1l3U+Y/P8v96nJp5I+oZQe9jifn0NQ8UHqo+I5f4bflXhefXU9SlS0NvWq6aHTKsqsrvNL4Yc7e5GMo2t3jfcAjc71jFvMWPpt+R/2rW9okiH2dI2cYaaPIOBsZL6jZk97+m7qPnWSA1ttwPgwHy3tV/O0xY7GrrT/4XTWkyH33Ichic97A8u+24N6paWbCRGIK4srXXrsQbgHqfmKt6+ZDpNNyBWBmBZWbfmXqrXsd+xA9KzUP6rfI7fW+351fHMKloXuKpjPKobMCRwC1wxAY7m+/5mjme+nXdgUcqVYBkxcZrsf2hJ2PxpvaNGEwaSPEyRRSAqoRWyjXJltynmy6d71HhTFkmiEgAaMuFfZS0RD7bEXwElibdbd7HZDP0YtaJmnw/i5dDHJGsqqhZABuAgudxuLIGN/SqkUoOaJcq5BRBzsGB5Ri1iTYsOUk79KztLqDG6vYgqwN19D/AD3FH1kYWRgjZLsUJGLFWAZSd+tiO5rbikv2Nx+PR6egjjRq8KXx1fRte8ljCN+TULsl1bdQ4JjP7yk+7V2LVNPENRzePCRFqQb3uBjFMe4yClW/aTf3qytQASrbhXFwrgMoYbOFNtt99hsGFWdWp0yx6mC3hzq8GoViZFEl8my3ysRhIpvcFT1xuUzZcmDKuIdVtKuq8P7KmlL7Ta0Uwt+w3rfEj4b7X7jcGrEumVjcjnH4lYqzD99Tv9bW7VmuzwuY5AGBCMHjJlUqyhkkWwD2s1/dOxNH0fEQ45WGS9CNz5kEjcHuLjzHlWp5seV/kzOLWpb8OQHYiUEdG5HI8rgYkj4D40ElDtcoxvyuCMvPHs3rYmijUC198e/krdiLbfw7jtenme4IYA7cwNiD3DDsfr/tfjeSD+yXqID0uteP3TYeR3Xf0J/OtbTcfUkBwVJ/EN1v5eYP/HXauaaDE8hItc2tktvMKd7eYFv9JxyE8rgW6XyBU7d7/wAenrWrLBTjbXK+3p/u9pCvHGR20bBhdSCPMG4pFa5KGdo26kdsr+fRXPftYnrex3sX2dNxo9HF/UbfUdKyfSk9Y6/P+8NzPPC1samNTWhQ6hX90g/x+lGAquyhqiQNGjagipilYDQg1FXF1nrWTG9qdZazSxJjJmw+suarzT1S8Wnke4pVipkch5Zaqu1OzUJmrTFUKDkN6Awor1AirkQEVpsaLjTWqxMILGlRMaVNYTyOERj+h1DRnydWW/pePIH52ov2SXqYY51G5Mdjt3yMJFv7VZn2Fj7tm/dIY/3Rv+VX/ZdGGu0+5UiaMk3KsFDAsb9Ryg14ZO9KPUNUrTFxXVxTyF8WhJCLjvIgwUILMbMBZRscj61UHD2PuMr+WLc3yRrN+VWdR7STSOzSsJMiSfEVX69gWFx8iKH9rhb34cT5xOQP7j5X+oqXFsi5ki/xaeYaTSrKpsDNh4iWa2SbKxGVt+gNqxclPYj4bj6H/Wt06S0CPHq1Mbs4WGZXFmTHK6kNF0Zd79/jVWTQNa7QBl/Xga4+ZXJB9BTuxYySH4hBaHTOkitlG6MoJDBklc2YMBfldOhNVtBqhHMjSISoYFgOQlfxAbW3Fx0o0hhaBEWRldZJGtIllxdYxYOpO4Kd1A5qrDRyAcoyHfAh1+YW9vnViyPoFVWpLVwhJXVWIxdlF/IEgbjr9BVyZHk06SeGCsR8J3RQNjzR5ldr+8Ln9UULjGqEjRyFFBeNb4DDmS8bEgcoJKX2A94UXgsau5iEgQyriC1wMwQ0Yut+rALcgAZGtmLJqK9rH4fMWjePxMbAyIrXKllHMotcXK33sN0UVe4Fq1bPTzWEWoUJnflilBvDMeuysSDa3K7VlRSurBrBsSDfr0N92U3+ppa4IJMo7orWdBfKwP4ctjswZen4a3fVUo8r2YjjbOg0GckD6Z1/8ToS5UE2ZoFJMsV/ONruB+qz+QqcGpvZybSx9Cy82Po/XbyO1vhQdbrpCkHEomBnhdYtTvfJlH3Usg62kjBRr9TG361S4tjE8c2nJEE6+LEGAdUN7SQt54NdbEbgqe9DhJpr6E9a28Cmcb1X+Zbl1ZKh1VRbaQ74m/S5T3b22NjuDt0oaa8gDIY/iVwcl77FluAL/rKN/jWeZsbOByPe+DA7AjJCL7EGxF7fhNROp3K3DK26Obow9djbfoRv09K6cMT/AGSr3X590Vcvai+dSCAQeU+VrK3mOoIPpb8hcyv58vp8R1F9yp+J6/XNZTdgwxkGxBBRmHq6+8RYe9cEb/Eq3UAr7t9i9rA91LqMD17qP41uhnnFVOPmtfbf0TEcV0L3hKd7WPQm++46HzB9RY3saksjRgfjQX5iQrKO1+xA6X2t3NuYVV1YHv3W2wv7qm/TK5Wx8gwO/wBbkcv/AB39L9/gd6DWPL92J1LtX8r8iu1vsXNPPc9wR5ggj4f7VqafibDrzD16/WsNGx/dHYDdLeQG+I/V/D2uuynRCPdb13513323v9Db5VXbn9s1qvXy7V3+1lUoJnTwa1W72Pkf9e9WhXKpqiPeUj1HMP8AUfMVraHiOwucl7Eb/wDNZp4v/L8upmnirY170r1BWBFxuKes5SSypw1QpXqEIsaiamaYinTICK1HGjY0sadMILGljRcaWNGyAcaVGxpUbDR4FXS+xfGZoJZXR9o9NOxVgHU8hVLq1x/SMn/BNYf28n3lRvigB/vJY/nXR8Bm0g0OtaWOVXYRQh43BHO/iquDjbm09ycjcXAt1rxUN9GepntqjnJNWGJLIu5ucB4f0C8o/u1HFD0LL8QGH94WP5U/gIeklv31K/8ATkPral9gf8IDfuMrH+6Df8qGo2hta7hJ/R+mdZInBm1GyyAOCRBylHxYnl7A+8vmKwhnGQeZD2O6n5GtPX6ORNFBmjrebUkZKy3GGm3FxvuD9DWXHqGXoSB5Am3zFNLf0+BY7epuaDi7PBOJFjmKCNw0qZOF8RY2AcENvmvUnp2qgNTAxuY3jP60T3A+CPv/AIqvezfElvOkkMcgk08o3BRgY0MwKtGR+KMdb9Kx/uz+sv0f/wBNvzpua0hVFWzcVHliJXUxyxxEfd6g4OuZ/BmSBcjfBvjUuHcGzezqYdrpIjo0ZYHazSOFJ/8A2X9Kqez/AA0zSPCjx3licKGfwyWW0iKC9hcuira/es4CWI3GSdRkpI9PeXY/WnU3HUHLukzpuOeyTrI0kTDBjkBIPs5F9yFL/dkA3ti52rObxXgKumQivIrYX5D/AEg8RdyASrdbDmo3DvaeZIGwIyRgWIurOj8vOYyuQDY9b/0nkKpRcQiyLDxYGN7tE4I368hxIHplV/1xUpdSz7McSijlZJ8lgnRoprANZW3VwDbdHCPff3T8K1eE6VlfUcLmxyZ8tOxsVGoUcuLHosyWW480NZmq0ADWEummuFYEhoGIZQw5mCAmx7k70bjTSzLB9xJHLBEU8XMMJEiBdDmABkqgqLEkhVHUbl5Hakt0B0/97lKKyO0cyvFvZtuZHF7Eo1jsdiL9CaJC5b7o4k5cuVlYP0sXNtjt3tsD53t8d1i6sR6mN18eRbaqHYHxl28ZFOzCQWYgXIbLzFZk8l1AePF0FieZWdexIO1x02A2t5Guvh4xSBy2X4Z8bq2aSIdlIuDj1Ug7gi3keluwoq6i93CjG4zEZAtfoQh6Dy7Am3Q75qOGTJZLOpF1IPMOzg7i46G9ux33sVmLXl8MWFvEwFkF9r2HKAfIWseltq6WPMmVPGjSinuwCEX3Ct/Rl1P4W3t6W+XlaaBe3Lfvslj3DDdCP2it/wA6zvHHQNlGxuM1GSm24uPodxcWNulrYkKXBBVujWIeN1IBFux7G9zfYjcb6XyZK5l+fXdeRS4tbGppXt7779AxXoewJDH5MCPhUl1IU2G1zuu4uet4v1u5KrfzXe6tQgl2GJBuOqtbbujqev8APyvxuLFTbyZWBUj9lweUj1qrJCX7Jara9a89/WyrxL8UwIuDcWFiDcEHoQR/t/lRQg6jY+YNifj5/O9Y50+LDAlACbxgKA1+uKtyhr9gVDW7HerulnJ6stj0bmF7Gxup6WItuSQeoBFT66k+TLHX1XiuvtoJKHWLNXS61ox+t6bC/wDletrS6kSLdb+oIsQfX/WuVXVjIrfmA3HQ/Ty9dh/nZh1ZU3Bsdv59fhQlw6yLmxv+fconCzp8aWNA4dxNZOU7P5dj8P8AStDw6wSuLpmdpor40+FHwp/DocwKAYUsKPhSwo84aAY0saNhTY0eYIDCno2NKjzEPAf0W/4cH/dkRif7N8vyrb13BJ9PwtTLDJH42qyu6MvLFFaMm42uZpLX64m1czeuo4txuePRaKBZpVQwvKyrIwBy1EqoCAdwFjUgdsq8jGtT1ErtHL0qtfpJj7wRvPKNCT8WAy/Ol9ojPvRAfuOyn/HnS0PZrzcZnHDYI/Ffw/tGoGBN1skemKix2sDI5A/aPnWN9sv7yIf7OH/QQPyrpdbDozwqArJOkg1E/KyJIpYx6fxOZcbKFERBsSSW27jnPsIPuyRt6XKfm4A/OnldiRqjU9lW051kIk8VFZsCVKv/AEnJYggWHNv1NqztVoUDsqSqwDEAsrRMQDa5BBC/C9KDhs2SlEZjcYlB4nNfaxS461Y9qtE0Wt1CMpT71yFIIOLMWXY/skUf26on7tGVtLBJG6uq5FGVhjZxdTcXK37ip8W0rQaiRAGTFjYG6tgd0uNjupB+dUAa3OM8Ymlj08kkjSfdmLns9miY7Wa/4GjP9o0FVBd2C4HxbCW0qRukimN/EW9g1ubJbOCpAa4N+WqUiqGKspVgSDY3sQbEWb1/aphqVPvIvxUsp/iV/KtTjv2eTwpYvFTxU+8D4SASpyvzriTeyueX+sp09AbMgmjSTTFllXOE2wYMjNE7CxB3XZ2Pf8fpRfZ3iLaaYMyl4HBTURqcleJhi45Ta4BuCehANUOHxgSDnQq3K4yw5W2O8lhcA367ECn4pwabTSskikFfxDdSCLqyuNipBBBB6GrVkpC0nozb/RcGl4kIdWuemYqPEW6kxSAGPUKR6FWI6dR2qPEoxpNRJCWmgZCV5WWeJlYbMFbG6sjA97hqKsx4hoGDktqdEMgxN2k0jHcEnc+E5v8AuyHyo5x1/DSzKTq9AqqxDWZ9Hc8xBByMbEDtZaKS3K/Hw/DM6PRLdHzhkU3/AKN/Bl8iCkgxv+yAbg97ir+s9mPDLPBIcd+Q3ZsD1H3d3I9SidL7VzuhhRz4ZkCBujOGCq1tiSmRt2O3Q37UXS6iaEtGrkC9mCNkAynZsVO9jftuL+daMeWcNmFxfRlhEYXsEmRl3xIdl7gnEhgw9dvkaUMgBxLMhAujDcX6gE7FQT33sfnUf0iA+OpgjY+YUwyC4ur3jtcbg7g3B9b1ZTVxuQjSyR2Nh4wXVRKDvs1g6Kb35Qet66GLjci3jfh+GI4k4iWJYhXI3kUEIxHcgbG477G3XpejQazfdrbcviDIG34G8ttum23axAhofEKiMRu4Nh4MhWQnsDDPZmPay/nUZlaLlJZA27RTRmLcE2KZXTp3uOpG467ocfieknXjp/RS8dl+KflJANvdNiGUX/C6ne3kfT6Fi1F+hFydxfEk7AZZcoawADdCAA21iuSwYAEp8JEa6sD2Yglb/MeXlRU1QbHmBFgPvBYr5oxHVfW/06VvqGWO/g0VODRqswsQbEX6EY7jqCjXAYdx1HqDUxsdiV2GxuQenZjc/JrelVI5rXBFug65JYGyqzC+wvyuLlb23UkUdL9h15bLa97XsyEkXtY2BsRYqe9SLi5cuRVLtWl+fyvlCNUtNi2s7DqPI8vX+7YH+6D8a6Tg3tMDySm9ts+49HHb+NclHL2237e79Q3L/D5HerMc5HobW326dubb5AjrTZeGc1V346P1X48ymUU+h6SLHcd6WNcdwXjhhNmLNGeim2xJ6rfe3Xa5rsdLOsi5Ibg/UHyI7GuPkxzxfqRRKFDYU2FWBCfI0/2Y+VUfUQOVlXGl4dXBpDUvsJ86DyoZYpPoUfC+H1pVe+w+tKh9Zdo/0Zdh876HgBmlSOOfTlnbEZO0YuTtvKq+fQXNdB7f+yGphniUx5qungjQx3e5jjVZOUDIc+ZFx0P05Phel8aeKIDeSREH9tgv+dXParWCXXal+oaeXE/s5kKPgFArgJrlZ3mnzIzp9KyGzqyn9oEfxoVqtQ8SlQWSWRR5B2A8ugPlRP0vIfe8N/V4o2J3vuzLf86TQfUs6j/4dB/+Vqv+1o6yK7fU8fhfg8SPo4cxqJEV0LRkERxMZDjuWYMFNzbkG2wtypeA/glX1Dq4+hRfXvTyQsH3FNHIII2I3BGxHwNdD7T8bnkeF5JXcNpoLZnMcqBH2bbeRHJPck1lfZ4T7szD9+Kw6/sMx/Kui4z7NA6DSTx6nTSAK8TKJBGwbxHmsBLiSQJbHpa69QQakbp0STVqzmftoPvRxt/ZKf8AbKitvRy6WTQzI0cqzROJUZHV0xcpE4KMBYXKdCSdvKsg8Gl7IX9YyJB9UJ86s8C0rfaBCVYGZXhxKm5aRSI9uu0mB/s1I3ZJVRT+zxnpJb99GX/oyrW4VwCTUQzRxYSNGBMirImZA5ZQiEhjy4sdv6oeYrAIIqxw/VeHKrEXANmH6yEYuvzUkfOgmr1C060By6R095WX4qR/GrMkhaNZAbMlo3INjaxMZ+gZfgg86hqVaCV0ViMSQGUlch2YW7EWPzq/wX2gZGdH8N45lMb+LGr2v7kmRGQxazbHtRVXRHdWN7Pe1Mmk1CygK9rq6uqtnG2zpkRcXW4uDW1qn/RnEI9RBz6dwskd+kumlBujDzxyQjzSuXldQxV4gCpIbFmUgg2I3yHn2rruDtFreHNpRn9o03izwBirZQkKZoUIANwQZALbkH1q3G7+1lWRJfdXiUPbX2dh08yNA7HT6iMTQMy8uLHePJSSSp23APT4nKHDWljZ0ZGMQGYzUMU6BwjWY47A2HQr6mum9lovt+lk4ZIQJkJm0Lk7Z/1kN/1XXcetj2rkn4bLFIRhdkZlYKRILi4ZWwJHYijJtaBi+l6oI08rKquWJQWjD3IxBJwAbbYliAPMjuKUerV0CNGuQN1dSysQb8hFyvXcbeY7iw38SBleMvGCckYFkIKncXFt1YfkD3FS1WtMhMjBSSefkVeY735ANjv09fSnhlaGoLD4bqedlkW2IK3DDuMgbgjqOXcC3UAG7odbOAWhkuF5njyUqw7nwX2f1GJ8/O2fNqI3AYIUZQBJi5IY9PECsCQTtfmtfcWvYSMcbKHSSzg86MhFvJ1K5Ag9CDbc+R234+JtUxHE0l4goIaSBd9i0eWmlBI23jsvruhvvVpJYna5kIYi9p4/FD+hmhwkN/Ve3nWbpkmVGeI3Q2WRFcN13GSA3xv0JGxHmKQnxBV41Kt7rFSrIR1sFsOhFwQeoPlWyEMT1jo+1Oito2dHwsk3VgBaweKVXsW2xaN8JApGXUHp8aJPC0ZCSNGb3Ck3FxscTcL4i3P4SWU7r5NiCRDsclkv6Mrr/h3+t/Qje/BrZAgCzB0P4Gsyqf1XSUYkb7WB7+orU45XGue/Ffyq17yprWy9NyXByWxHK1nxLDbI7DcdHAswHYggSify372Q7bdbo2/nt/EVTlcKWyhELEEZw5LYGxv4eXhyIbA2AFxbfoasx6dSikyR5WBbKJkXEtYOskN8lJ2BMV1PKbG17cfG5MSUc0W76rVP41+ehU8aesSzHMPMev4Tv2sbr/P00+F8WeBwyG3mp2UjruOhv6WrPOk2vGxksd0UePjfvyjIg26hPjagwSgkqpBI94I3P84m5vqB/nWz/k4M32Sa16PR+jooeN7nqfCfaBJ12GLW3U9fiD3FaA1ArybT6kqwIOLA37xsLf4f5+va8D9pVkskvK56NYBW+fQGuPxXAfS+6Gq+P6FUmdJ9pFLxxUcBTWrmUi5ORPxvSlQ7UqlINs8L9gOAzvr4nEEhEDeKxwewaNTIgJPdmCgD16Vysq2JDAhgTcHre/QjtXc+wvtbqtPFrWWYskWnyVXu6CVpYokYBunvnyvbcG1c5qvafUyuzyukjM25eOCTf0DKbD4bVzHXKjpJy5mY9h5n6f70sfUfnWn+l2PvwQPvb+hVL+l4cfyqP6Qi/FpYx+486m/9p2H5VXSLLZZkX/3YnprJf+zF/pWLifWvQZNbw1uCqDBPHIJyBjIGJmwUly7bYFMRjiDcbd2rjvC0p/rJ19DDG/5iVf4U8lsJCW+nUzr1rLzcPP8A9rUr9J4mv/8AzChfYYj7upUfvxzKdunuK+9dT7Lex51Wk1ix6nTMwWNwhZ1IMbFi7GRVxXFnXLcXbcgUIrUkpJKzhb1f4bx+fTurwzSIym62Y2+anYjc7EW3qX6ClPQRub2sk0Ln5BHNQbgc4FzBLbz8N7bdTe1qFNDWmantVxqSTVySMI28XGUXhi92VFdRcLe4DAXve4N96yftiHrDH8VaRT8rsQPpWhxThsp0ennaN1QeJBkVaxwbxEORFtxKVH/lHyrDtRk3YIpUdNxiXSS6eCWOOaOQDwJudZUPhogjfcA3ZTa2w+7IHS9YngRHpKR+/GQP8BajcKGayw/rpmn/AJkV2X5lPEUeris/f+TRbvUiVaHQ8S4Dnp4tSk2nkytHKol8N0kW4UssoUnJFBy88qqcIGo008c8KsXiYOpX7xTbqCUvsRcH0JqvwvmLQn+tAC+kouYz8ySnwkJqjQb6kS6Hb+2PDm0mph1emVo0lVNTACCrIGsTGR+wxx/dZKb2/wCHpMkXE9OAI9VtOo/qtUBzg+QaxYeobzFS9jtcdZp5OHyks4Bm0WTXtIqnxdOCegkTKw6Ai/U1Y/8AZ1xVItRJodUFbTauy2kW6iT+rcjseg2IIIG4IrQ6mrKVcX4fByOl4xL4fgNI3hlgyqxuiuAQGs2wBBIPyJviKjouJ+FJ95DHIN1eNlKXB2IvHiQR1B7EA9qPxvRHS6iSCaFA8bFWxaQX7hluxFiCCNuhqWobTSwqyrMkybS8ySK69FkAspBGykfum9yap1LtCpI6K1wrAHdSGBBU7bhhv3BF/OiaqCEMGgkbAi4EiWKn8UbFCwb42FwRsNwCcO0cMp8NpxGDco8sbBQ+wAYoWxU9Ce1gexqumjsSuSEdGGYQgjvaTE3G/wCY706k0QM+hKqro8Tq1xiJFyUjqjo9m6WINrG+xuCAcGeKO9pRA5sbhsCy7235chfr5HyJFA1XBJ4HxeNmVlDAp94joejo6XUjY2I8j6igZSQ7c6o9mHvJmFJAYeZByHobjzrTDO47i1ZbXXDHBkRhe6viVYdrchGx8iDY9O9zrqIyOjLJvlurK467Cym/zN+vXrTXikgXBiHQkMCyq5B6ZKWBI6WIB3tY9BaY1iY4PGuVwVkVnU2t7u5K27g223+XSxcSVuBfjkC4mKa3keZGQnqGIBFv7W49birWmmlUlSuYBLHwwjsvLYujLcEFTzKbqw2O1iMnKIjbxFkBOYODqw8x7hB8xv537UQQLylJgehBIdWjbuDsR8wd+uxuK6EckckeWRW40bMsEdgy3AxLchyFh1dFbfEH3kJyTvcWYlXiLMoDSLIOmEyiQKOgt4gZQPUG4tVXhwnD+GCZADmVSQPYgbSwlC2LAdwOmxBFxWjLoVbcRjIg44how5ABLItyEcdWit0N15fcn14x/wCvN9y6PR+T/PXxKZR7NySS7bxuoGxMUmSX7ckviIP7ON7bUWMj8DrfyYPAfhdfFU9uyCs7wAtjdl8yAGFutx7u3mPp6GTUMR76Pc/iO/xycDb1v8avjgx1eJuPg3Xo7XsUuTe+v+9TteEe0LRKBKTIlveUeIU77mLO6+ptbvY7V0g1IYAjoQCD6HcGvL4yRv4ZXf3kJsD5XN/4/XtucJ484bmlZx5SXPrsbmsOfgZazi77qr409kDmWx2RemqknFoyAcwL9qVc/lfYNZ41w4YcJ1b/AP1dRpYR8FE0zfmqVzdKlXFl0OtDd+IqcMR0NKlSDnQf/KQe41x/OC/+VYAf4fQUqVPJ7CR6+Ig3oK2PZY3mdP19NqlPqRBI6/4kWlSqR/Ugz/SzHuPX6/7VJHt0JG3b/mlSpbGOp4R7V6r7FqoBPJiESUXa5AWVEdFJuQD4ina3uepvh/puU9WR+93iikN/UuhvSpU7k6RWoq2XOEe0LQTxy+Bp5DEQ4DRhRsb3shAv62NqN7TavT/aXMelWONxHIipJICFkjWQdbqPe6AWHQdKVKnkqiBK5GYJtPf3Jl9RKjfCw8MfxrZ9p4dEzJNBLOonQu8bxIxSQNZwXDqCCbtsthf5BUqrT0YzWqMzRBYpUli1KK8bq6MySghlIIblRhsR512P/tO4IoaPVwlcNRGNQpTJQGOPjBQwDAZuri4B53pUqtxO7RVk0lFheP6M8V4UmvQf+J0a+Fq+g8SNRksgJ2JAPTrZj5AV5xBNgwI9bg9CDsQfQi4+dKlST0Y+PqieqgCkYnlYBlv1sb9fUEEfKpvzpl+JbZftLewb4g2B+IPnSpUY6yoboRh5uQ+9+A+v6vwP5H4mrEHGZcPCMr+HfILkxVWO2WPr389vIUqVCTcXoGrCJxhgrRSLGVyvcxIWRxYEh1AbewBFyCPUCnj1sdmjkhW97K6vIpRgbEbllKne4t1sQeoKpVZGbTBSJxeCwIIlWQEYEGOQEDqrCyEbbhgT0tbe4nHDEylhKAwPMjxut1NuYFMx16g2tcEX7KlXWxNqtSqjT0ns7KYhNHzxHKzqwujJYsCHxJsGU7D8QtvcA66ySJmjk/CeeMsQt13DKVNlYdQw3HbuKVKr1L6jcZGae5qST5KGsrFkdhdQhkWIXkLYWxlQC5IOL7kbkq2fGY2sShF7m6ta/rZg1iN+9j/FUqfhZyjzR7HXsVT6MsRRKN1dl9Stha/XZiflb4VpaSKVt1xkAYXOx3bpu4B3/wCbdaelW6U3y2VpWPHrdhyKfW7/APqFKlSq3lRUf//Z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07504" y="44624"/>
            <a:ext cx="4445529" cy="63102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 smtClean="0">
                <a:solidFill>
                  <a:prstClr val="black"/>
                </a:solidFill>
              </a:rPr>
              <a:t>The BIG HIT Plan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50" y="765057"/>
            <a:ext cx="5103114" cy="4567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500"/>
              </a:lnSpc>
            </a:pPr>
            <a:r>
              <a:rPr lang="en-GB" b="1" dirty="0" smtClean="0">
                <a:solidFill>
                  <a:prstClr val="black"/>
                </a:solidFill>
              </a:rPr>
              <a:t>Existing hydrogen infrastructure</a:t>
            </a:r>
            <a:br>
              <a:rPr lang="en-GB" b="1" dirty="0" smtClean="0">
                <a:solidFill>
                  <a:prstClr val="black"/>
                </a:solidFill>
              </a:rPr>
            </a:br>
            <a:r>
              <a:rPr lang="en-GB" dirty="0" smtClean="0">
                <a:solidFill>
                  <a:prstClr val="black"/>
                </a:solidFill>
              </a:rPr>
              <a:t>EMEC 0.5MW electrolyser, </a:t>
            </a:r>
          </a:p>
          <a:p>
            <a:pPr marL="342900" indent="-342900">
              <a:lnSpc>
                <a:spcPts val="2500"/>
              </a:lnSpc>
              <a:spcAft>
                <a:spcPts val="1200"/>
              </a:spcAft>
            </a:pPr>
            <a:r>
              <a:rPr lang="en-GB" dirty="0" smtClean="0">
                <a:solidFill>
                  <a:prstClr val="black"/>
                </a:solidFill>
              </a:rPr>
              <a:t>	3x tube trailers and 75kW fuel cell powering Kirkwall harbour</a:t>
            </a:r>
          </a:p>
          <a:p>
            <a:pPr marL="342900" indent="-342900">
              <a:lnSpc>
                <a:spcPts val="2500"/>
              </a:lnSpc>
              <a:spcAft>
                <a:spcPts val="1200"/>
              </a:spcAft>
            </a:pPr>
            <a:r>
              <a:rPr lang="en-GB" b="1" dirty="0" smtClean="0">
                <a:solidFill>
                  <a:prstClr val="black"/>
                </a:solidFill>
              </a:rPr>
              <a:t>Add:</a:t>
            </a:r>
            <a:br>
              <a:rPr lang="en-GB" b="1" dirty="0" smtClean="0">
                <a:solidFill>
                  <a:prstClr val="black"/>
                </a:solidFill>
              </a:rPr>
            </a:br>
            <a:r>
              <a:rPr lang="en-GB" dirty="0" smtClean="0">
                <a:solidFill>
                  <a:prstClr val="black"/>
                </a:solidFill>
              </a:rPr>
              <a:t>1MW electrolyser on </a:t>
            </a:r>
            <a:r>
              <a:rPr lang="en-GB" dirty="0" err="1" smtClean="0">
                <a:solidFill>
                  <a:prstClr val="black"/>
                </a:solidFill>
              </a:rPr>
              <a:t>Shapinsay</a:t>
            </a:r>
            <a:r>
              <a:rPr lang="en-GB" dirty="0" smtClean="0">
                <a:solidFill>
                  <a:prstClr val="black"/>
                </a:solidFill>
              </a:rPr>
              <a:t/>
            </a:r>
            <a:br>
              <a:rPr lang="en-GB" dirty="0" smtClean="0">
                <a:solidFill>
                  <a:prstClr val="black"/>
                </a:solidFill>
              </a:rPr>
            </a:br>
            <a:r>
              <a:rPr lang="en-GB" dirty="0" smtClean="0">
                <a:solidFill>
                  <a:prstClr val="black"/>
                </a:solidFill>
              </a:rPr>
              <a:t>H</a:t>
            </a:r>
            <a:r>
              <a:rPr lang="en-GB" baseline="-25000" dirty="0" smtClean="0">
                <a:solidFill>
                  <a:prstClr val="black"/>
                </a:solidFill>
              </a:rPr>
              <a:t>2</a:t>
            </a:r>
            <a:r>
              <a:rPr lang="en-GB" dirty="0" smtClean="0">
                <a:solidFill>
                  <a:prstClr val="black"/>
                </a:solidFill>
              </a:rPr>
              <a:t> heating for council buildings</a:t>
            </a:r>
            <a:br>
              <a:rPr lang="en-GB" dirty="0" smtClean="0">
                <a:solidFill>
                  <a:prstClr val="black"/>
                </a:solidFill>
              </a:rPr>
            </a:br>
            <a:r>
              <a:rPr lang="en-GB" dirty="0" smtClean="0">
                <a:solidFill>
                  <a:prstClr val="black"/>
                </a:solidFill>
              </a:rPr>
              <a:t>2x tube trailers</a:t>
            </a:r>
            <a:br>
              <a:rPr lang="en-GB" dirty="0" smtClean="0">
                <a:solidFill>
                  <a:prstClr val="black"/>
                </a:solidFill>
              </a:rPr>
            </a:br>
            <a:r>
              <a:rPr lang="en-GB" dirty="0" smtClean="0">
                <a:solidFill>
                  <a:prstClr val="black"/>
                </a:solidFill>
              </a:rPr>
              <a:t>H</a:t>
            </a:r>
            <a:r>
              <a:rPr lang="en-GB" baseline="-25000" dirty="0" smtClean="0">
                <a:solidFill>
                  <a:prstClr val="black"/>
                </a:solidFill>
              </a:rPr>
              <a:t>2</a:t>
            </a:r>
            <a:r>
              <a:rPr lang="en-GB" dirty="0" smtClean="0">
                <a:solidFill>
                  <a:prstClr val="black"/>
                </a:solidFill>
              </a:rPr>
              <a:t> refuelling station</a:t>
            </a:r>
            <a:br>
              <a:rPr lang="en-GB" dirty="0" smtClean="0">
                <a:solidFill>
                  <a:prstClr val="black"/>
                </a:solidFill>
              </a:rPr>
            </a:br>
            <a:r>
              <a:rPr lang="en-GB" dirty="0" smtClean="0">
                <a:solidFill>
                  <a:prstClr val="black"/>
                </a:solidFill>
              </a:rPr>
              <a:t>10 fuel cell vehicles in Kirkwall</a:t>
            </a:r>
          </a:p>
          <a:p>
            <a:pPr marL="342900" indent="-342900">
              <a:lnSpc>
                <a:spcPts val="2500"/>
              </a:lnSpc>
            </a:pPr>
            <a:r>
              <a:rPr lang="en-GB" b="1" dirty="0" smtClean="0">
                <a:solidFill>
                  <a:prstClr val="black"/>
                </a:solidFill>
              </a:rPr>
              <a:t>EC-funded, operational </a:t>
            </a:r>
            <a:r>
              <a:rPr lang="en-GB" b="1" dirty="0">
                <a:solidFill>
                  <a:prstClr val="black"/>
                </a:solidFill>
              </a:rPr>
              <a:t>for 4 </a:t>
            </a:r>
            <a:r>
              <a:rPr lang="en-GB" b="1" dirty="0" smtClean="0">
                <a:solidFill>
                  <a:prstClr val="black"/>
                </a:solidFill>
              </a:rPr>
              <a:t>years</a:t>
            </a:r>
            <a:br>
              <a:rPr lang="en-GB" b="1" dirty="0" smtClean="0">
                <a:solidFill>
                  <a:prstClr val="black"/>
                </a:solidFill>
              </a:rPr>
            </a:br>
            <a:r>
              <a:rPr lang="en-GB" dirty="0" smtClean="0">
                <a:solidFill>
                  <a:prstClr val="black"/>
                </a:solidFill>
              </a:rPr>
              <a:t>Followed by commercial </a:t>
            </a:r>
            <a:r>
              <a:rPr lang="en-GB" dirty="0">
                <a:solidFill>
                  <a:prstClr val="black"/>
                </a:solidFill>
              </a:rPr>
              <a:t>operation </a:t>
            </a:r>
            <a:r>
              <a:rPr lang="en-GB" dirty="0" smtClean="0">
                <a:solidFill>
                  <a:prstClr val="black"/>
                </a:solidFill>
              </a:rPr>
              <a:t>as </a:t>
            </a:r>
            <a:br>
              <a:rPr lang="en-GB" dirty="0" smtClean="0">
                <a:solidFill>
                  <a:prstClr val="black"/>
                </a:solidFill>
              </a:rPr>
            </a:br>
            <a:r>
              <a:rPr lang="en-GB" dirty="0" smtClean="0">
                <a:solidFill>
                  <a:prstClr val="black"/>
                </a:solidFill>
              </a:rPr>
              <a:t>Orkney Hydrogen Trading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0908" y="6064770"/>
            <a:ext cx="1435348" cy="53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415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 bwMode="auto">
          <a:xfrm>
            <a:off x="254000" y="5721349"/>
            <a:ext cx="6477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cap="all" spc="100" dirty="0" smtClean="0">
                <a:solidFill>
                  <a:srgbClr val="BDD4DC"/>
                </a:solidFill>
                <a:latin typeface="GillSans"/>
                <a:cs typeface="GillSans"/>
              </a:rPr>
              <a:t>DUAL Ports</a:t>
            </a:r>
            <a:endParaRPr lang="en-US" cap="all" spc="100" dirty="0">
              <a:solidFill>
                <a:srgbClr val="BDD4DC"/>
              </a:solidFill>
              <a:latin typeface="GillSans"/>
              <a:cs typeface="GillSans"/>
            </a:endParaRPr>
          </a:p>
        </p:txBody>
      </p:sp>
      <p:sp>
        <p:nvSpPr>
          <p:cNvPr id="26" name="AutoShape 8" descr="data:image/jpeg;base64,/9j/4AAQSkZJRgABAQAAAQABAAD/2wCEAAkGBhQSEBQUEhQVFRQUFBQVFBQWFBQUFBUVFRUVFBUUFBUXHCYeGB4kGRUVHy8gIycpLCwsFR4xNTAqNSYrLSkBCQoKDgwOGg8PGiwkHyQsLC4sLDQsLC8sLCwsLCwsLCwsLDUqLCwpLC8sLCwsLywsLCwsLCwpLCwsKSwsLCwsLP/AABEIALcBEwMBIgACEQEDEQH/xAAcAAABBQEBAQAAAAAAAAAAAAADAAECBAUGBwj/xABIEAACAQMCBAMFBAYJAgMJAAABAgMAERIEIQUiMUETUWEGMnGBkRQjQqEVUmJysfAzQ4KSosHR4fGysyRz0gclNUVTY3SDtP/EABsBAAIDAQEBAAAAAAAAAAAAAAECAAMEBQYH/8QALxEAAgIBAgMHAwUAAwAAAAAAAAECEQMhMQQSQVFhcYGRobETItEyQsHh8BQjUv/aAAwDAQACEQMRAD8A5rGlhRcaVq+lnmLB4UsaJaljRADxp8anjT41LICxpY0TGnxoEB2pY0TGljUsgK1LGiY0sahAWNNjRcaWNSyAsaWNFxpsalkIY02NFtSxqWQfTPi2/Srcajr19KloeGlt+1bD6dVWxAG1ZMuWKdIZIwJXDEk/SgSC5q1qGF9qCRV8RbAYUvDo2NPjT2SwPh0/h0a1MVqWSwGFLCjY0saJLK5Wmxo5WmwqBsrlaiVq0y0IpRTDYArUSlHKVErRDYG1KrIiFKlsJcxpY1z+m4o4bY3ufd6gknoB2+VbX6SQMUfYqbEjdb9xfrsbj5UJKUdySxyQXGljRBY7ggjzG4pY0vMVWQxpWqeNLGpZLIWpWqeNPjUsFg7U1qJjTWqWGyGNNjRMaWNSwWDtSxomNLGpZLBY0+NExpsalhIY06rRhDUvDtQ5iGjopFRdzvRtSviJsAB286zUa5ouokItY/LyrI8f3X1DzaFeWAAetV8aMxJ602Nao6biWDCU5FExpYUbJYMJeneK1FCU/hULJZXwpsastFUPDo2SwGNNjRzHUcKNhsEVqBWjlaYJejYbACPypjFbr1rWWMBdutUJIvWkjk5mOVsKVGvSp9SWctw/WeEplYEN7sRsSuR958xsMQdhe92U2tTQMWIC7kkAAeZ2H87UDievDyDC4jQCOO5BOIvuWUbkklj6tU+Fx2zlBw8JcgwsLuSFQDYre5v2NlNjtSQyZIrm/V7Pu7n7HTcEaup1uMpEbcqWQEdGCC2W2xubt369a0U4riEzF8lDXXtcsALd9gDt51yaSsP2vhsfoevyJrR1mrVpLKfdSNN7gjFFU3B3G4Pl8KtjLHNqOz9H/fjqZ54k9zqYpVYXU3/m3SiY1zc0tlhINj4Z+P8ASy/z2rQj4sVCZDIMt/I3DMpse/QUHikttTNLC1samNNjU9LqInsMsWIBCkbkEXFvP5UfUacA7Xt6is/NrRS4tblXGmxouNLGmFBY02NGtSxqEsDalai40sahCCpeppDTgU4qaksmrgbddqiX3pjThKWg2RY3prUVIb1fGhUKPPzv/lSyyKJEmzLtSxq/qAtulVQtGM+ZWBqiAWiJFeppFVzT6apKVAsrR6arC6I1s6Xht61IeE9NqxZOKUQpNnKTaAiqz6Su31XCtztWZquG+lDHxaYXFo5UwUJ0rb1WmttWc8VbY5L1BZVXT360sQKK9CNNq9xrIM5oTCikU1qfYllfw6VGK09NzDHmKP8AyNj9K15n8PSxqCMpmMj2yVsFukYYHlO/iH5is7SwiV1RfedgoDeZNgM1Hn5j50fiuoaR8jfFVRFBYSqqooQKJF27X7da4uPjaaU9DuuNsJw1M5UT9d1W2w94gdG5T1o3ENSJJpGI6u5AsQRdidhe4+RofAGtOrHYIJJASM0vGjOOnTdeo3qiG/nqPp2rqwzQy76oqcdTWnyCRWa4wYhT+H72QWuBcbgncHr1on20eEl7qQzi593cIRzDa98tiSfQUDWyfdafv9034sgPvpfw+8tE0smUEnfFo2va+xzQ3I3Auy9QRVsLSuEuuz1W/r713Fbj2l2Rso0Plkh+RyH5Mf7taMPGHQrvkjAEq1zjvZsd7jcEgeo2rn9NGCj4krYBwB7pIIB2tb3WJ/D061d0rho8S1mUlrsLJY2U2Nzb8Hbz3qxzi9MsfPda9+69EUygjq9NxOJiUYMjC58xsLk3A6WF9wNt6syRD1v5VyEGtti6EZRti3cXHu5DyIBUje4U+dW9JO0bvEhNnDanTE8xZTfx4HvfJkKsRffkb9cVjzNYpQaf2ydXez/DKXgu6N7GljVCHjYIXNeu2S9AfIj89r9a0IpFYXUgj07fHyq1pxdNGSUXHca1LGiY0+FLYoLGlai402FSyA7U4FExpwtSyDJ61LxjTY01qSkwWSLXp1iplFFQVHpsCwkMVbXD9OD1+tZ2nY1v8OF7Vi4ibSCtTZ0HDfp51uQcOFA4SlbFeZz5pc1Hc4Xh4uPMyhPw4GsXW8O6/wAa6msziibUuHLJOhuJ4ePLzI4XX6UCsLUx11evQVhasDyr0nD5NDhyWpjPFQGSr8tVWroJsBWKVJUtRKjT22MhrUqe9KhTHs879nwUWbUAxt4SYqrkAl5bouN7G4XNuU35Kx1ex2up9P5vWpxGVE0kEWBSR7zyEMbEEskQdG7hQWFiBaXpvWSpPYg+h/0O1eXjlPQpbs1+Fxlo9RJYnw4hzRuI3u8iJzAe8ti17qenWqQKnobH15T/AHhyn5hatRYropMkZWeaMKwNgQiyFwVI3sWToR1FZoPqD8ev8/CroSSdx08AVua2uk+6gBBGKMMmUJl947XWQcrjm8+t6lw8/wBKptdoWIzuDyFZOVl72Q9dqHrJMYdPbNCUe9zdWHivYgWG3Xz6U3CGLSqgBGZwvEBfnGO8Z5SN+lh8a6GPiskY1o/Z/h+xW46BuGajGVcjZWODEnHlcFG5x6MetF0s/hyWfYXKPuOhur2O6nv9KzFsfdI+HuH6McT/AHh8KtcQmvIW6FwrEY+GSxAzsp2Iyy6bV0sfGwk6lpfbp/T8iuUC8sI8QpJ1uUv3B6Ag36Xt0PS9FSOZwI4z97C5mhyv4iOi3dEsNy2C8pG5jXffejqnuqNtcri4AxOSWAup2N0KHbverDaogxyKbNcXtcFZEI5rHa55W2PW9W5sGPiIOL6/Pb3+ZXrF2XBxOKSzqCiSWuCpCpJYF0RiLEKTcAG+LAHerKTEG97MNmsdyOzA337fl60JCglx5V0+v3XqE0+sXZlt2XJreWEynfEUHT6chiBdXjJyQ3tZdmUg3xtY7WG1/KquC4rJODhkVuOj7e59jvtteAmSC6bG5p+MsNnGXe42JH63kf59a1dPq0f3Tv5HY/Tv8q5sxgAGzWNyCBngR1Btuw+A8j50aHThlujKR8Rs3dT5D49KubwydRdPsMksKeqOlxpY1iQcQkj68w8m3Pwv1v8AxrR03F426nE+vT5N0+tqrnjlHXoZ5Y5ItY0saLjSxqqysHjTY0XGmxpbAQCUVRTWqaio2QPAa3OHSbisOIVpaXU26VlzxtBTO44ZLa1z8u9bKODXD6LXW71swcUrz2fh3do63DcUoLlZ0DNasniUwPQ/Kq+p4puaydXrL0MPDu7Y/EcUpKkVNc29YmqFaU+ov1rM1FdzAqORJlCVarOKty1WaughQJFRIohFMRVqYQdqap40qYJ5f7TcUkm1MjSZEBiiCTmZY0OKLl1NgBvfc1l3U+Y/P8v96nJp5I+oZQe9jifn0NQ8UHqo+I5f4bflXhefXU9SlS0NvWq6aHTKsqsrvNL4Yc7e5GMo2t3jfcAjc71jFvMWPpt+R/2rW9okiH2dI2cYaaPIOBsZL6jZk97+m7qPnWSA1ttwPgwHy3tV/O0xY7GrrT/4XTWkyH33Ichic97A8u+24N6paWbCRGIK4srXXrsQbgHqfmKt6+ZDpNNyBWBmBZWbfmXqrXsd+xA9KzUP6rfI7fW+351fHMKloXuKpjPKobMCRwC1wxAY7m+/5mjme+nXdgUcqVYBkxcZrsf2hJ2PxpvaNGEwaSPEyRRSAqoRWyjXJltynmy6d71HhTFkmiEgAaMuFfZS0RD7bEXwElibdbd7HZDP0YtaJmnw/i5dDHJGsqqhZABuAgudxuLIGN/SqkUoOaJcq5BRBzsGB5Ri1iTYsOUk79KztLqDG6vYgqwN19D/AD3FH1kYWRgjZLsUJGLFWAZSd+tiO5rbikv2Nx+PR6egjjRq8KXx1fRte8ljCN+TULsl1bdQ4JjP7yk+7V2LVNPENRzePCRFqQb3uBjFMe4yClW/aTf3qytQASrbhXFwrgMoYbOFNtt99hsGFWdWp0yx6mC3hzq8GoViZFEl8my3ysRhIpvcFT1xuUzZcmDKuIdVtKuq8P7KmlL7Ta0Uwt+w3rfEj4b7X7jcGrEumVjcjnH4lYqzD99Tv9bW7VmuzwuY5AGBCMHjJlUqyhkkWwD2s1/dOxNH0fEQ45WGS9CNz5kEjcHuLjzHlWp5seV/kzOLWpb8OQHYiUEdG5HI8rgYkj4D40ElDtcoxvyuCMvPHs3rYmijUC198e/krdiLbfw7jtenme4IYA7cwNiD3DDsfr/tfjeSD+yXqID0uteP3TYeR3Xf0J/OtbTcfUkBwVJ/EN1v5eYP/HXauaaDE8hItc2tktvMKd7eYFv9JxyE8rgW6XyBU7d7/wAenrWrLBTjbXK+3p/u9pCvHGR20bBhdSCPMG4pFa5KGdo26kdsr+fRXPftYnrex3sX2dNxo9HF/UbfUdKyfSk9Y6/P+8NzPPC1samNTWhQ6hX90g/x+lGAquyhqiQNGjagipilYDQg1FXF1nrWTG9qdZazSxJjJmw+suarzT1S8Wnke4pVipkch5Zaqu1OzUJmrTFUKDkN6Awor1AirkQEVpsaLjTWqxMILGlRMaVNYTyOERj+h1DRnydWW/pePIH52ov2SXqYY51G5Mdjt3yMJFv7VZn2Fj7tm/dIY/3Rv+VX/ZdGGu0+5UiaMk3KsFDAsb9Ryg14ZO9KPUNUrTFxXVxTyF8WhJCLjvIgwUILMbMBZRscj61UHD2PuMr+WLc3yRrN+VWdR7STSOzSsJMiSfEVX69gWFx8iKH9rhb34cT5xOQP7j5X+oqXFsi5ki/xaeYaTSrKpsDNh4iWa2SbKxGVt+gNqxclPYj4bj6H/Wt06S0CPHq1Mbs4WGZXFmTHK6kNF0Zd79/jVWTQNa7QBl/Xga4+ZXJB9BTuxYySH4hBaHTOkitlG6MoJDBklc2YMBfldOhNVtBqhHMjSISoYFgOQlfxAbW3Fx0o0hhaBEWRldZJGtIllxdYxYOpO4Kd1A5qrDRyAcoyHfAh1+YW9vnViyPoFVWpLVwhJXVWIxdlF/IEgbjr9BVyZHk06SeGCsR8J3RQNjzR5ldr+8Ln9UULjGqEjRyFFBeNb4DDmS8bEgcoJKX2A94UXgsau5iEgQyriC1wMwQ0Yut+rALcgAZGtmLJqK9rH4fMWjePxMbAyIrXKllHMotcXK33sN0UVe4Fq1bPTzWEWoUJnflilBvDMeuysSDa3K7VlRSurBrBsSDfr0N92U3+ppa4IJMo7orWdBfKwP4ctjswZen4a3fVUo8r2YjjbOg0GckD6Z1/8ToS5UE2ZoFJMsV/ONruB+qz+QqcGpvZybSx9Cy82Po/XbyO1vhQdbrpCkHEomBnhdYtTvfJlH3Usg62kjBRr9TG361S4tjE8c2nJEE6+LEGAdUN7SQt54NdbEbgqe9DhJpr6E9a28Cmcb1X+Zbl1ZKh1VRbaQ74m/S5T3b22NjuDt0oaa8gDIY/iVwcl77FluAL/rKN/jWeZsbOByPe+DA7AjJCL7EGxF7fhNROp3K3DK26Obow9djbfoRv09K6cMT/AGSr3X590Vcvai+dSCAQeU+VrK3mOoIPpb8hcyv58vp8R1F9yp+J6/XNZTdgwxkGxBBRmHq6+8RYe9cEb/Eq3UAr7t9i9rA91LqMD17qP41uhnnFVOPmtfbf0TEcV0L3hKd7WPQm++46HzB9RY3saksjRgfjQX5iQrKO1+xA6X2t3NuYVV1YHv3W2wv7qm/TK5Wx8gwO/wBbkcv/AB39L9/gd6DWPL92J1LtX8r8iu1vsXNPPc9wR5ggj4f7VqafibDrzD16/WsNGx/dHYDdLeQG+I/V/D2uuynRCPdb13513323v9Db5VXbn9s1qvXy7V3+1lUoJnTwa1W72Pkf9e9WhXKpqiPeUj1HMP8AUfMVraHiOwucl7Eb/wDNZp4v/L8upmnirY170r1BWBFxuKes5SSypw1QpXqEIsaiamaYinTICK1HGjY0sadMILGljRcaWNGyAcaVGxpUbDR4FXS+xfGZoJZXR9o9NOxVgHU8hVLq1x/SMn/BNYf28n3lRvigB/vJY/nXR8Bm0g0OtaWOVXYRQh43BHO/iquDjbm09ycjcXAt1rxUN9GepntqjnJNWGJLIu5ucB4f0C8o/u1HFD0LL8QGH94WP5U/gIeklv31K/8ATkPral9gf8IDfuMrH+6Df8qGo2hta7hJ/R+mdZInBm1GyyAOCRBylHxYnl7A+8vmKwhnGQeZD2O6n5GtPX6ORNFBmjrebUkZKy3GGm3FxvuD9DWXHqGXoSB5Am3zFNLf0+BY7epuaDi7PBOJFjmKCNw0qZOF8RY2AcENvmvUnp2qgNTAxuY3jP60T3A+CPv/AIqvezfElvOkkMcgk08o3BRgY0MwKtGR+KMdb9Kx/uz+sv0f/wBNvzpua0hVFWzcVHliJXUxyxxEfd6g4OuZ/BmSBcjfBvjUuHcGzezqYdrpIjo0ZYHazSOFJ/8A2X9Kqez/AA0zSPCjx3licKGfwyWW0iKC9hcuira/es4CWI3GSdRkpI9PeXY/WnU3HUHLukzpuOeyTrI0kTDBjkBIPs5F9yFL/dkA3ti52rObxXgKumQivIrYX5D/AEg8RdyASrdbDmo3DvaeZIGwIyRgWIurOj8vOYyuQDY9b/0nkKpRcQiyLDxYGN7tE4I368hxIHplV/1xUpdSz7McSijlZJ8lgnRoprANZW3VwDbdHCPff3T8K1eE6VlfUcLmxyZ8tOxsVGoUcuLHosyWW480NZmq0ADWEummuFYEhoGIZQw5mCAmx7k70bjTSzLB9xJHLBEU8XMMJEiBdDmABkqgqLEkhVHUbl5Hakt0B0/97lKKyO0cyvFvZtuZHF7Eo1jsdiL9CaJC5b7o4k5cuVlYP0sXNtjt3tsD53t8d1i6sR6mN18eRbaqHYHxl28ZFOzCQWYgXIbLzFZk8l1AePF0FieZWdexIO1x02A2t5Guvh4xSBy2X4Z8bq2aSIdlIuDj1Ug7gi3keluwoq6i93CjG4zEZAtfoQh6Dy7Am3Q75qOGTJZLOpF1IPMOzg7i46G9ux33sVmLXl8MWFvEwFkF9r2HKAfIWseltq6WPMmVPGjSinuwCEX3Ct/Rl1P4W3t6W+XlaaBe3Lfvslj3DDdCP2it/wA6zvHHQNlGxuM1GSm24uPodxcWNulrYkKXBBVujWIeN1IBFux7G9zfYjcb6XyZK5l+fXdeRS4tbGppXt7779AxXoewJDH5MCPhUl1IU2G1zuu4uet4v1u5KrfzXe6tQgl2GJBuOqtbbujqev8APyvxuLFTbyZWBUj9lweUj1qrJCX7Jara9a89/WyrxL8UwIuDcWFiDcEHoQR/t/lRQg6jY+YNifj5/O9Y50+LDAlACbxgKA1+uKtyhr9gVDW7HerulnJ6stj0bmF7Gxup6WItuSQeoBFT66k+TLHX1XiuvtoJKHWLNXS61ox+t6bC/wDletrS6kSLdb+oIsQfX/WuVXVjIrfmA3HQ/Ty9dh/nZh1ZU3Bsdv59fhQlw6yLmxv+fconCzp8aWNA4dxNZOU7P5dj8P8AStDw6wSuLpmdpor40+FHwp/DocwKAYUsKPhSwo84aAY0saNhTY0eYIDCno2NKjzEPAf0W/4cH/dkRif7N8vyrb13BJ9PwtTLDJH42qyu6MvLFFaMm42uZpLX64m1czeuo4txuePRaKBZpVQwvKyrIwBy1EqoCAdwFjUgdsq8jGtT1ErtHL0qtfpJj7wRvPKNCT8WAy/Ol9ojPvRAfuOyn/HnS0PZrzcZnHDYI/Ffw/tGoGBN1skemKix2sDI5A/aPnWN9sv7yIf7OH/QQPyrpdbDozwqArJOkg1E/KyJIpYx6fxOZcbKFERBsSSW27jnPsIPuyRt6XKfm4A/OnldiRqjU9lW051kIk8VFZsCVKv/AEnJYggWHNv1NqztVoUDsqSqwDEAsrRMQDa5BBC/C9KDhs2SlEZjcYlB4nNfaxS461Y9qtE0Wt1CMpT71yFIIOLMWXY/skUf26on7tGVtLBJG6uq5FGVhjZxdTcXK37ip8W0rQaiRAGTFjYG6tgd0uNjupB+dUAa3OM8Ymlj08kkjSfdmLns9miY7Wa/4GjP9o0FVBd2C4HxbCW0qRukimN/EW9g1ubJbOCpAa4N+WqUiqGKspVgSDY3sQbEWb1/aphqVPvIvxUsp/iV/KtTjv2eTwpYvFTxU+8D4SASpyvzriTeyueX+sp09AbMgmjSTTFllXOE2wYMjNE7CxB3XZ2Pf8fpRfZ3iLaaYMyl4HBTURqcleJhi45Ta4BuCehANUOHxgSDnQq3K4yw5W2O8lhcA367ECn4pwabTSskikFfxDdSCLqyuNipBBBB6GrVkpC0nozb/RcGl4kIdWuemYqPEW6kxSAGPUKR6FWI6dR2qPEoxpNRJCWmgZCV5WWeJlYbMFbG6sjA97hqKsx4hoGDktqdEMgxN2k0jHcEnc+E5v8AuyHyo5x1/DSzKTq9AqqxDWZ9Hc8xBByMbEDtZaKS3K/Hw/DM6PRLdHzhkU3/AKN/Bl8iCkgxv+yAbg97ir+s9mPDLPBIcd+Q3ZsD1H3d3I9SidL7VzuhhRz4ZkCBujOGCq1tiSmRt2O3Q37UXS6iaEtGrkC9mCNkAynZsVO9jftuL+daMeWcNmFxfRlhEYXsEmRl3xIdl7gnEhgw9dvkaUMgBxLMhAujDcX6gE7FQT33sfnUf0iA+OpgjY+YUwyC4ur3jtcbg7g3B9b1ZTVxuQjSyR2Nh4wXVRKDvs1g6Kb35Qet66GLjci3jfh+GI4k4iWJYhXI3kUEIxHcgbG477G3XpejQazfdrbcviDIG34G8ttum23axAhofEKiMRu4Nh4MhWQnsDDPZmPay/nUZlaLlJZA27RTRmLcE2KZXTp3uOpG467ocfieknXjp/RS8dl+KflJANvdNiGUX/C6ne3kfT6Fi1F+hFydxfEk7AZZcoawADdCAA21iuSwYAEp8JEa6sD2Yglb/MeXlRU1QbHmBFgPvBYr5oxHVfW/06VvqGWO/g0VODRqswsQbEX6EY7jqCjXAYdx1HqDUxsdiV2GxuQenZjc/JrelVI5rXBFug65JYGyqzC+wvyuLlb23UkUdL9h15bLa97XsyEkXtY2BsRYqe9SLi5cuRVLtWl+fyvlCNUtNi2s7DqPI8vX+7YH+6D8a6Tg3tMDySm9ts+49HHb+NclHL2237e79Q3L/D5HerMc5HobW326dubb5AjrTZeGc1V346P1X48ymUU+h6SLHcd6WNcdwXjhhNmLNGeim2xJ6rfe3Xa5rsdLOsi5Ibg/UHyI7GuPkxzxfqRRKFDYU2FWBCfI0/2Y+VUfUQOVlXGl4dXBpDUvsJ86DyoZYpPoUfC+H1pVe+w+tKh9Zdo/0Zdh876HgBmlSOOfTlnbEZO0YuTtvKq+fQXNdB7f+yGphniUx5qungjQx3e5jjVZOUDIc+ZFx0P05Phel8aeKIDeSREH9tgv+dXParWCXXal+oaeXE/s5kKPgFArgJrlZ3mnzIzp9KyGzqyn9oEfxoVqtQ8SlQWSWRR5B2A8ugPlRP0vIfe8N/V4o2J3vuzLf86TQfUs6j/4dB/+Vqv+1o6yK7fU8fhfg8SPo4cxqJEV0LRkERxMZDjuWYMFNzbkG2wtypeA/glX1Dq4+hRfXvTyQsH3FNHIII2I3BGxHwNdD7T8bnkeF5JXcNpoLZnMcqBH2bbeRHJPck1lfZ4T7szD9+Kw6/sMx/Kui4z7NA6DSTx6nTSAK8TKJBGwbxHmsBLiSQJbHpa69QQakbp0STVqzmftoPvRxt/ZKf8AbKitvRy6WTQzI0cqzROJUZHV0xcpE4KMBYXKdCSdvKsg8Gl7IX9YyJB9UJ86s8C0rfaBCVYGZXhxKm5aRSI9uu0mB/s1I3ZJVRT+zxnpJb99GX/oyrW4VwCTUQzRxYSNGBMirImZA5ZQiEhjy4sdv6oeYrAIIqxw/VeHKrEXANmH6yEYuvzUkfOgmr1C060By6R095WX4qR/GrMkhaNZAbMlo3INjaxMZ+gZfgg86hqVaCV0ViMSQGUlch2YW7EWPzq/wX2gZGdH8N45lMb+LGr2v7kmRGQxazbHtRVXRHdWN7Pe1Mmk1CygK9rq6uqtnG2zpkRcXW4uDW1qn/RnEI9RBz6dwskd+kumlBujDzxyQjzSuXldQxV4gCpIbFmUgg2I3yHn2rruDtFreHNpRn9o03izwBirZQkKZoUIANwQZALbkH1q3G7+1lWRJfdXiUPbX2dh08yNA7HT6iMTQMy8uLHePJSSSp23APT4nKHDWljZ0ZGMQGYzUMU6BwjWY47A2HQr6mum9lovt+lk4ZIQJkJm0Lk7Z/1kN/1XXcetj2rkn4bLFIRhdkZlYKRILi4ZWwJHYijJtaBi+l6oI08rKquWJQWjD3IxBJwAbbYliAPMjuKUerV0CNGuQN1dSysQb8hFyvXcbeY7iw38SBleMvGCckYFkIKncXFt1YfkD3FS1WtMhMjBSSefkVeY735ANjv09fSnhlaGoLD4bqedlkW2IK3DDuMgbgjqOXcC3UAG7odbOAWhkuF5njyUqw7nwX2f1GJ8/O2fNqI3AYIUZQBJi5IY9PECsCQTtfmtfcWvYSMcbKHSSzg86MhFvJ1K5Ag9CDbc+R234+JtUxHE0l4goIaSBd9i0eWmlBI23jsvruhvvVpJYna5kIYi9p4/FD+hmhwkN/Ve3nWbpkmVGeI3Q2WRFcN13GSA3xv0JGxHmKQnxBV41Kt7rFSrIR1sFsOhFwQeoPlWyEMT1jo+1Oito2dHwsk3VgBaweKVXsW2xaN8JApGXUHp8aJPC0ZCSNGb3Ck3FxscTcL4i3P4SWU7r5NiCRDsclkv6Mrr/h3+t/Qje/BrZAgCzB0P4Gsyqf1XSUYkb7WB7+orU45XGue/Ffyq17yprWy9NyXByWxHK1nxLDbI7DcdHAswHYggSify372Q7bdbo2/nt/EVTlcKWyhELEEZw5LYGxv4eXhyIbA2AFxbfoasx6dSikyR5WBbKJkXEtYOskN8lJ2BMV1PKbG17cfG5MSUc0W76rVP41+ehU8aesSzHMPMev4Tv2sbr/P00+F8WeBwyG3mp2UjruOhv6WrPOk2vGxksd0UePjfvyjIg26hPjagwSgkqpBI94I3P84m5vqB/nWz/k4M32Sa16PR+jooeN7nqfCfaBJ12GLW3U9fiD3FaA1ArybT6kqwIOLA37xsLf4f5+va8D9pVkskvK56NYBW+fQGuPxXAfS+6Gq+P6FUmdJ9pFLxxUcBTWrmUi5ORPxvSlQ7UqlINs8L9gOAzvr4nEEhEDeKxwewaNTIgJPdmCgD16Vysq2JDAhgTcHre/QjtXc+wvtbqtPFrWWYskWnyVXu6CVpYokYBunvnyvbcG1c5qvafUyuzyukjM25eOCTf0DKbD4bVzHXKjpJy5mY9h5n6f70sfUfnWn+l2PvwQPvb+hVL+l4cfyqP6Qi/FpYx+486m/9p2H5VXSLLZZkX/3YnprJf+zF/pWLifWvQZNbw1uCqDBPHIJyBjIGJmwUly7bYFMRjiDcbd2rjvC0p/rJ19DDG/5iVf4U8lsJCW+nUzr1rLzcPP8A9rUr9J4mv/8AzChfYYj7upUfvxzKdunuK+9dT7Lex51Wk1ix6nTMwWNwhZ1IMbFi7GRVxXFnXLcXbcgUIrUkpJKzhb1f4bx+fTurwzSIym62Y2+anYjc7EW3qX6ClPQRub2sk0Ln5BHNQbgc4FzBLbz8N7bdTe1qFNDWmantVxqSTVySMI28XGUXhi92VFdRcLe4DAXve4N96yftiHrDH8VaRT8rsQPpWhxThsp0ennaN1QeJBkVaxwbxEORFtxKVH/lHyrDtRk3YIpUdNxiXSS6eCWOOaOQDwJudZUPhogjfcA3ZTa2w+7IHS9YngRHpKR+/GQP8BajcKGayw/rpmn/AJkV2X5lPEUeris/f+TRbvUiVaHQ8S4Dnp4tSk2nkytHKol8N0kW4UssoUnJFBy88qqcIGo008c8KsXiYOpX7xTbqCUvsRcH0JqvwvmLQn+tAC+kouYz8ySnwkJqjQb6kS6Hb+2PDm0mph1emVo0lVNTACCrIGsTGR+wxx/dZKb2/wCHpMkXE9OAI9VtOo/qtUBzg+QaxYeobzFS9jtcdZp5OHyks4Bm0WTXtIqnxdOCegkTKw6Ai/U1Y/8AZ1xVItRJodUFbTauy2kW6iT+rcjseg2IIIG4IrQ6mrKVcX4fByOl4xL4fgNI3hlgyqxuiuAQGs2wBBIPyJviKjouJ+FJ95DHIN1eNlKXB2IvHiQR1B7EA9qPxvRHS6iSCaFA8bFWxaQX7hluxFiCCNuhqWobTSwqyrMkybS8ySK69FkAspBGykfum9yap1LtCpI6K1wrAHdSGBBU7bhhv3BF/OiaqCEMGgkbAi4EiWKn8UbFCwb42FwRsNwCcO0cMp8NpxGDco8sbBQ+wAYoWxU9Ce1gexqumjsSuSEdGGYQgjvaTE3G/wCY706k0QM+hKqro8Tq1xiJFyUjqjo9m6WINrG+xuCAcGeKO9pRA5sbhsCy7235chfr5HyJFA1XBJ4HxeNmVlDAp94joejo6XUjY2I8j6igZSQ7c6o9mHvJmFJAYeZByHobjzrTDO47i1ZbXXDHBkRhe6viVYdrchGx8iDY9O9zrqIyOjLJvlurK467Cym/zN+vXrTXikgXBiHQkMCyq5B6ZKWBI6WIB3tY9BaY1iY4PGuVwVkVnU2t7u5K27g223+XSxcSVuBfjkC4mKa3keZGQnqGIBFv7W49birWmmlUlSuYBLHwwjsvLYujLcEFTzKbqw2O1iMnKIjbxFkBOYODqw8x7hB8xv537UQQLylJgehBIdWjbuDsR8wd+uxuK6EckckeWRW40bMsEdgy3AxLchyFh1dFbfEH3kJyTvcWYlXiLMoDSLIOmEyiQKOgt4gZQPUG4tVXhwnD+GCZADmVSQPYgbSwlC2LAdwOmxBFxWjLoVbcRjIg44how5ABLItyEcdWit0N15fcn14x/wCvN9y6PR+T/PXxKZR7NySS7bxuoGxMUmSX7ckviIP7ON7bUWMj8DrfyYPAfhdfFU9uyCs7wAtjdl8yAGFutx7u3mPp6GTUMR76Pc/iO/xycDb1v8avjgx1eJuPg3Xo7XsUuTe+v+9TteEe0LRKBKTIlveUeIU77mLO6+ptbvY7V0g1IYAjoQCD6HcGvL4yRv4ZXf3kJsD5XN/4/XtucJ484bmlZx5SXPrsbmsOfgZazi77qr409kDmWx2RemqknFoyAcwL9qVc/lfYNZ41w4YcJ1b/AP1dRpYR8FE0zfmqVzdKlXFl0OtDd+IqcMR0NKlSDnQf/KQe41x/OC/+VYAf4fQUqVPJ7CR6+Ig3oK2PZY3mdP19NqlPqRBI6/4kWlSqR/Ugz/SzHuPX6/7VJHt0JG3b/mlSpbGOp4R7V6r7FqoBPJiESUXa5AWVEdFJuQD4ina3uepvh/puU9WR+93iikN/UuhvSpU7k6RWoq2XOEe0LQTxy+Bp5DEQ4DRhRsb3shAv62NqN7TavT/aXMelWONxHIipJICFkjWQdbqPe6AWHQdKVKnkqiBK5GYJtPf3Jl9RKjfCw8MfxrZ9p4dEzJNBLOonQu8bxIxSQNZwXDqCCbtsthf5BUqrT0YzWqMzRBYpUli1KK8bq6MySghlIIblRhsR512P/tO4IoaPVwlcNRGNQpTJQGOPjBQwDAZuri4B53pUqtxO7RVk0lFheP6M8V4UmvQf+J0a+Fq+g8SNRksgJ2JAPTrZj5AV5xBNgwI9bg9CDsQfQi4+dKlST0Y+PqieqgCkYnlYBlv1sb9fUEEfKpvzpl+JbZftLewb4g2B+IPnSpUY6yoboRh5uQ+9+A+v6vwP5H4mrEHGZcPCMr+HfILkxVWO2WPr389vIUqVCTcXoGrCJxhgrRSLGVyvcxIWRxYEh1AbewBFyCPUCnj1sdmjkhW97K6vIpRgbEbllKne4t1sQeoKpVZGbTBSJxeCwIIlWQEYEGOQEDqrCyEbbhgT0tbe4nHDEylhKAwPMjxut1NuYFMx16g2tcEX7KlXWxNqtSqjT0ns7KYhNHzxHKzqwujJYsCHxJsGU7D8QtvcA66ySJmjk/CeeMsQt13DKVNlYdQw3HbuKVKr1L6jcZGae5qST5KGsrFkdhdQhkWIXkLYWxlQC5IOL7kbkq2fGY2sShF7m6ta/rZg1iN+9j/FUqfhZyjzR7HXsVT6MsRRKN1dl9Stha/XZiflb4VpaSKVt1xkAYXOx3bpu4B3/wCbdaelW6U3y2VpWPHrdhyKfW7/APqFKlSq3lRUf//Z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7" name="Title 1"/>
          <p:cNvSpPr txBox="1">
            <a:spLocks/>
          </p:cNvSpPr>
          <p:nvPr/>
        </p:nvSpPr>
        <p:spPr>
          <a:xfrm>
            <a:off x="316971" y="218932"/>
            <a:ext cx="6747217" cy="63102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 smtClean="0"/>
              <a:t>DUAL Ports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999" y="1092200"/>
            <a:ext cx="81698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Objective: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To allow the future refuelling of hydrogen ships</a:t>
            </a:r>
          </a:p>
          <a:p>
            <a:endParaRPr lang="en-GB" dirty="0" smtClean="0"/>
          </a:p>
          <a:p>
            <a:r>
              <a:rPr lang="en-GB" b="1" dirty="0" smtClean="0"/>
              <a:t>Achieved by: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Designing the first hydrogen ‘bunkering’ facility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Partnering with OIC and Orkney College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Working with the Maritime &amp; Coastguard Agency to ensure their new regulations are in line with 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095" b="19323"/>
          <a:stretch/>
        </p:blipFill>
        <p:spPr>
          <a:xfrm>
            <a:off x="551726" y="4695561"/>
            <a:ext cx="1851092" cy="627194"/>
          </a:xfrm>
          <a:prstGeom prst="rect">
            <a:avLst/>
          </a:prstGeom>
        </p:spPr>
      </p:pic>
      <p:pic>
        <p:nvPicPr>
          <p:cNvPr id="9" name="Picture 2" descr="https://upload.wikimedia.org/wikipedia/en/thumb/2/2e/Orkney_College_UHI_logo.gif/250px-Orkney_College_UHI_log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9488" y="4822990"/>
            <a:ext cx="1851092" cy="37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www.myjobscotland.gov.uk/sites/default/files/organisations/OrkneyIslands_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4471" y="4610285"/>
            <a:ext cx="756924" cy="79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www.bluebird-electric.net/ship_boat_design_building/ship_building_pictures/FWTC-Fair-Winds-Trading-Compan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7250" y="4571615"/>
            <a:ext cx="971735" cy="87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0908" y="6064770"/>
            <a:ext cx="1435348" cy="53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553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 bwMode="auto">
          <a:xfrm>
            <a:off x="254000" y="5721349"/>
            <a:ext cx="6477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cap="all" spc="100" dirty="0" err="1" smtClean="0">
                <a:solidFill>
                  <a:srgbClr val="BDD4DC"/>
                </a:solidFill>
                <a:latin typeface="GillSans"/>
                <a:cs typeface="GillSans"/>
              </a:rPr>
              <a:t>HySeas</a:t>
            </a:r>
            <a:endParaRPr lang="en-US" cap="all" spc="100" dirty="0">
              <a:solidFill>
                <a:srgbClr val="BDD4DC"/>
              </a:solidFill>
              <a:latin typeface="GillSans"/>
              <a:cs typeface="GillSans"/>
            </a:endParaRPr>
          </a:p>
        </p:txBody>
      </p:sp>
      <p:sp>
        <p:nvSpPr>
          <p:cNvPr id="26" name="AutoShape 8" descr="data:image/jpeg;base64,/9j/4AAQSkZJRgABAQAAAQABAAD/2wCEAAkGBhQSEBQUEhQVFRQUFBQVFBQWFBQUFBUVFRUVFBUUFBUXHCYeGB4kGRUVHy8gIycpLCwsFR4xNTAqNSYrLSkBCQoKDgwOGg8PGiwkHyQsLC4sLDQsLC8sLCwsLCwsLCwsLDUqLCwpLC8sLCwsLywsLCwsLCwpLCwsKSwsLCwsLP/AABEIALcBEwMBIgACEQEDEQH/xAAcAAABBQEBAQAAAAAAAAAAAAADAAECBAUGBwj/xABIEAACAQMCBAMFBAYJAgMJAAABAgMAERIEIQUiMUETUWEGMnGBkRQjQqEVUmJysfAzQ4KSosHR4fGysyRz0gclNUVTY3SDtP/EABsBAAIDAQEBAAAAAAAAAAAAAAECAAMEBQYH/8QALxEAAgIBAgMHAwUAAwAAAAAAAAECEQMhMQQSQVFhcYGRobETItEyQsHh8BQjUv/aAAwDAQACEQMRAD8A5rGlhRcaVq+lnmLB4UsaJaljRADxp8anjT41LICxpY0TGnxoEB2pY0TGljUsgK1LGiY0sahAWNNjRcaWNSyAsaWNFxpsalkIY02NFtSxqWQfTPi2/Srcajr19KloeGlt+1bD6dVWxAG1ZMuWKdIZIwJXDEk/SgSC5q1qGF9qCRV8RbAYUvDo2NPjT2SwPh0/h0a1MVqWSwGFLCjY0saJLK5Wmxo5WmwqBsrlaiVq0y0IpRTDYArUSlHKVErRDYG1KrIiFKlsJcxpY1z+m4o4bY3ufd6gknoB2+VbX6SQMUfYqbEjdb9xfrsbj5UJKUdySxyQXGljRBY7ggjzG4pY0vMVWQxpWqeNLGpZLIWpWqeNPjUsFg7U1qJjTWqWGyGNNjRMaWNSwWDtSxomNLGpZLBY0+NExpsalhIY06rRhDUvDtQ5iGjopFRdzvRtSviJsAB286zUa5ouokItY/LyrI8f3X1DzaFeWAAetV8aMxJ602Nao6biWDCU5FExpYUbJYMJeneK1FCU/hULJZXwpsastFUPDo2SwGNNjRzHUcKNhsEVqBWjlaYJejYbACPypjFbr1rWWMBdutUJIvWkjk5mOVsKVGvSp9SWctw/WeEplYEN7sRsSuR958xsMQdhe92U2tTQMWIC7kkAAeZ2H87UDievDyDC4jQCOO5BOIvuWUbkklj6tU+Fx2zlBw8JcgwsLuSFQDYre5v2NlNjtSQyZIrm/V7Pu7n7HTcEaup1uMpEbcqWQEdGCC2W2xubt369a0U4riEzF8lDXXtcsALd9gDt51yaSsP2vhsfoevyJrR1mrVpLKfdSNN7gjFFU3B3G4Pl8KtjLHNqOz9H/fjqZ54k9zqYpVYXU3/m3SiY1zc0tlhINj4Z+P8ASy/z2rQj4sVCZDIMt/I3DMpse/QUHikttTNLC1samNNjU9LqInsMsWIBCkbkEXFvP5UfUacA7Xt6is/NrRS4tblXGmxouNLGmFBY02NGtSxqEsDalai40sahCCpeppDTgU4qaksmrgbddqiX3pjThKWg2RY3prUVIb1fGhUKPPzv/lSyyKJEmzLtSxq/qAtulVQtGM+ZWBqiAWiJFeppFVzT6apKVAsrR6arC6I1s6Xht61IeE9NqxZOKUQpNnKTaAiqz6Su31XCtztWZquG+lDHxaYXFo5UwUJ0rb1WmttWc8VbY5L1BZVXT360sQKK9CNNq9xrIM5oTCikU1qfYllfw6VGK09NzDHmKP8AyNj9K15n8PSxqCMpmMj2yVsFukYYHlO/iH5is7SwiV1RfedgoDeZNgM1Hn5j50fiuoaR8jfFVRFBYSqqooQKJF27X7da4uPjaaU9DuuNsJw1M5UT9d1W2w94gdG5T1o3ENSJJpGI6u5AsQRdidhe4+RofAGtOrHYIJJASM0vGjOOnTdeo3qiG/nqPp2rqwzQy76oqcdTWnyCRWa4wYhT+H72QWuBcbgncHr1on20eEl7qQzi593cIRzDa98tiSfQUDWyfdafv9034sgPvpfw+8tE0smUEnfFo2va+xzQ3I3Auy9QRVsLSuEuuz1W/r713Fbj2l2Rso0Plkh+RyH5Mf7taMPGHQrvkjAEq1zjvZsd7jcEgeo2rn9NGCj4krYBwB7pIIB2tb3WJ/D061d0rho8S1mUlrsLJY2U2Nzb8Hbz3qxzi9MsfPda9+69EUygjq9NxOJiUYMjC58xsLk3A6WF9wNt6syRD1v5VyEGtti6EZRti3cXHu5DyIBUje4U+dW9JO0bvEhNnDanTE8xZTfx4HvfJkKsRffkb9cVjzNYpQaf2ydXez/DKXgu6N7GljVCHjYIXNeu2S9AfIj89r9a0IpFYXUgj07fHyq1pxdNGSUXHca1LGiY0+FLYoLGlai402FSyA7U4FExpwtSyDJ61LxjTY01qSkwWSLXp1iplFFQVHpsCwkMVbXD9OD1+tZ2nY1v8OF7Vi4ibSCtTZ0HDfp51uQcOFA4SlbFeZz5pc1Hc4Xh4uPMyhPw4GsXW8O6/wAa6msziibUuHLJOhuJ4ePLzI4XX6UCsLUx11evQVhasDyr0nD5NDhyWpjPFQGSr8tVWroJsBWKVJUtRKjT22MhrUqe9KhTHs879nwUWbUAxt4SYqrkAl5bouN7G4XNuU35Kx1ex2up9P5vWpxGVE0kEWBSR7zyEMbEEskQdG7hQWFiBaXpvWSpPYg+h/0O1eXjlPQpbs1+Fxlo9RJYnw4hzRuI3u8iJzAe8ti17qenWqQKnobH15T/AHhyn5hatRYropMkZWeaMKwNgQiyFwVI3sWToR1FZoPqD8ev8/CroSSdx08AVua2uk+6gBBGKMMmUJl947XWQcrjm8+t6lw8/wBKptdoWIzuDyFZOVl72Q9dqHrJMYdPbNCUe9zdWHivYgWG3Xz6U3CGLSqgBGZwvEBfnGO8Z5SN+lh8a6GPiskY1o/Z/h+xW46BuGajGVcjZWODEnHlcFG5x6MetF0s/hyWfYXKPuOhur2O6nv9KzFsfdI+HuH6McT/AHh8KtcQmvIW6FwrEY+GSxAzsp2Iyy6bV0sfGwk6lpfbp/T8iuUC8sI8QpJ1uUv3B6Ag36Xt0PS9FSOZwI4z97C5mhyv4iOi3dEsNy2C8pG5jXffejqnuqNtcri4AxOSWAup2N0KHbverDaogxyKbNcXtcFZEI5rHa55W2PW9W5sGPiIOL6/Pb3+ZXrF2XBxOKSzqCiSWuCpCpJYF0RiLEKTcAG+LAHerKTEG97MNmsdyOzA337fl60JCglx5V0+v3XqE0+sXZlt2XJreWEynfEUHT6chiBdXjJyQ3tZdmUg3xtY7WG1/KquC4rJODhkVuOj7e59jvtteAmSC6bG5p+MsNnGXe42JH63kf59a1dPq0f3Tv5HY/Tv8q5sxgAGzWNyCBngR1Btuw+A8j50aHThlujKR8Rs3dT5D49KubwydRdPsMksKeqOlxpY1iQcQkj68w8m3Pwv1v8AxrR03F426nE+vT5N0+tqrnjlHXoZ5Y5ItY0saLjSxqqysHjTY0XGmxpbAQCUVRTWqaio2QPAa3OHSbisOIVpaXU26VlzxtBTO44ZLa1z8u9bKODXD6LXW71swcUrz2fh3do63DcUoLlZ0DNasniUwPQ/Kq+p4puaydXrL0MPDu7Y/EcUpKkVNc29YmqFaU+ov1rM1FdzAqORJlCVarOKty1WaughQJFRIohFMRVqYQdqap40qYJ5f7TcUkm1MjSZEBiiCTmZY0OKLl1NgBvfc1l3U+Y/P8v96nJp5I+oZQe9jifn0NQ8UHqo+I5f4bflXhefXU9SlS0NvWq6aHTKsqsrvNL4Yc7e5GMo2t3jfcAjc71jFvMWPpt+R/2rW9okiH2dI2cYaaPIOBsZL6jZk97+m7qPnWSA1ttwPgwHy3tV/O0xY7GrrT/4XTWkyH33Ichic97A8u+24N6paWbCRGIK4srXXrsQbgHqfmKt6+ZDpNNyBWBmBZWbfmXqrXsd+xA9KzUP6rfI7fW+351fHMKloXuKpjPKobMCRwC1wxAY7m+/5mjme+nXdgUcqVYBkxcZrsf2hJ2PxpvaNGEwaSPEyRRSAqoRWyjXJltynmy6d71HhTFkmiEgAaMuFfZS0RD7bEXwElibdbd7HZDP0YtaJmnw/i5dDHJGsqqhZABuAgudxuLIGN/SqkUoOaJcq5BRBzsGB5Ri1iTYsOUk79KztLqDG6vYgqwN19D/AD3FH1kYWRgjZLsUJGLFWAZSd+tiO5rbikv2Nx+PR6egjjRq8KXx1fRte8ljCN+TULsl1bdQ4JjP7yk+7V2LVNPENRzePCRFqQb3uBjFMe4yClW/aTf3qytQASrbhXFwrgMoYbOFNtt99hsGFWdWp0yx6mC3hzq8GoViZFEl8my3ysRhIpvcFT1xuUzZcmDKuIdVtKuq8P7KmlL7Ta0Uwt+w3rfEj4b7X7jcGrEumVjcjnH4lYqzD99Tv9bW7VmuzwuY5AGBCMHjJlUqyhkkWwD2s1/dOxNH0fEQ45WGS9CNz5kEjcHuLjzHlWp5seV/kzOLWpb8OQHYiUEdG5HI8rgYkj4D40ElDtcoxvyuCMvPHs3rYmijUC198e/krdiLbfw7jtenme4IYA7cwNiD3DDsfr/tfjeSD+yXqID0uteP3TYeR3Xf0J/OtbTcfUkBwVJ/EN1v5eYP/HXauaaDE8hItc2tktvMKd7eYFv9JxyE8rgW6XyBU7d7/wAenrWrLBTjbXK+3p/u9pCvHGR20bBhdSCPMG4pFa5KGdo26kdsr+fRXPftYnrex3sX2dNxo9HF/UbfUdKyfSk9Y6/P+8NzPPC1samNTWhQ6hX90g/x+lGAquyhqiQNGjagipilYDQg1FXF1nrWTG9qdZazSxJjJmw+suarzT1S8Wnke4pVipkch5Zaqu1OzUJmrTFUKDkN6Awor1AirkQEVpsaLjTWqxMILGlRMaVNYTyOERj+h1DRnydWW/pePIH52ov2SXqYY51G5Mdjt3yMJFv7VZn2Fj7tm/dIY/3Rv+VX/ZdGGu0+5UiaMk3KsFDAsb9Ryg14ZO9KPUNUrTFxXVxTyF8WhJCLjvIgwUILMbMBZRscj61UHD2PuMr+WLc3yRrN+VWdR7STSOzSsJMiSfEVX69gWFx8iKH9rhb34cT5xOQP7j5X+oqXFsi5ki/xaeYaTSrKpsDNh4iWa2SbKxGVt+gNqxclPYj4bj6H/Wt06S0CPHq1Mbs4WGZXFmTHK6kNF0Zd79/jVWTQNa7QBl/Xga4+ZXJB9BTuxYySH4hBaHTOkitlG6MoJDBklc2YMBfldOhNVtBqhHMjSISoYFgOQlfxAbW3Fx0o0hhaBEWRldZJGtIllxdYxYOpO4Kd1A5qrDRyAcoyHfAh1+YW9vnViyPoFVWpLVwhJXVWIxdlF/IEgbjr9BVyZHk06SeGCsR8J3RQNjzR5ldr+8Ln9UULjGqEjRyFFBeNb4DDmS8bEgcoJKX2A94UXgsau5iEgQyriC1wMwQ0Yut+rALcgAZGtmLJqK9rH4fMWjePxMbAyIrXKllHMotcXK33sN0UVe4Fq1bPTzWEWoUJnflilBvDMeuysSDa3K7VlRSurBrBsSDfr0N92U3+ppa4IJMo7orWdBfKwP4ctjswZen4a3fVUo8r2YjjbOg0GckD6Z1/8ToS5UE2ZoFJMsV/ONruB+qz+QqcGpvZybSx9Cy82Po/XbyO1vhQdbrpCkHEomBnhdYtTvfJlH3Usg62kjBRr9TG361S4tjE8c2nJEE6+LEGAdUN7SQt54NdbEbgqe9DhJpr6E9a28Cmcb1X+Zbl1ZKh1VRbaQ74m/S5T3b22NjuDt0oaa8gDIY/iVwcl77FluAL/rKN/jWeZsbOByPe+DA7AjJCL7EGxF7fhNROp3K3DK26Obow9djbfoRv09K6cMT/AGSr3X590Vcvai+dSCAQeU+VrK3mOoIPpb8hcyv58vp8R1F9yp+J6/XNZTdgwxkGxBBRmHq6+8RYe9cEb/Eq3UAr7t9i9rA91LqMD17qP41uhnnFVOPmtfbf0TEcV0L3hKd7WPQm++46HzB9RY3saksjRgfjQX5iQrKO1+xA6X2t3NuYVV1YHv3W2wv7qm/TK5Wx8gwO/wBbkcv/AB39L9/gd6DWPL92J1LtX8r8iu1vsXNPPc9wR5ggj4f7VqafibDrzD16/WsNGx/dHYDdLeQG+I/V/D2uuynRCPdb13513323v9Db5VXbn9s1qvXy7V3+1lUoJnTwa1W72Pkf9e9WhXKpqiPeUj1HMP8AUfMVraHiOwucl7Eb/wDNZp4v/L8upmnirY170r1BWBFxuKes5SSypw1QpXqEIsaiamaYinTICK1HGjY0sadMILGljRcaWNGyAcaVGxpUbDR4FXS+xfGZoJZXR9o9NOxVgHU8hVLq1x/SMn/BNYf28n3lRvigB/vJY/nXR8Bm0g0OtaWOVXYRQh43BHO/iquDjbm09ycjcXAt1rxUN9GepntqjnJNWGJLIu5ucB4f0C8o/u1HFD0LL8QGH94WP5U/gIeklv31K/8ATkPral9gf8IDfuMrH+6Df8qGo2hta7hJ/R+mdZInBm1GyyAOCRBylHxYnl7A+8vmKwhnGQeZD2O6n5GtPX6ORNFBmjrebUkZKy3GGm3FxvuD9DWXHqGXoSB5Am3zFNLf0+BY7epuaDi7PBOJFjmKCNw0qZOF8RY2AcENvmvUnp2qgNTAxuY3jP60T3A+CPv/AIqvezfElvOkkMcgk08o3BRgY0MwKtGR+KMdb9Kx/uz+sv0f/wBNvzpua0hVFWzcVHliJXUxyxxEfd6g4OuZ/BmSBcjfBvjUuHcGzezqYdrpIjo0ZYHazSOFJ/8A2X9Kqez/AA0zSPCjx3licKGfwyWW0iKC9hcuira/es4CWI3GSdRkpI9PeXY/WnU3HUHLukzpuOeyTrI0kTDBjkBIPs5F9yFL/dkA3ti52rObxXgKumQivIrYX5D/AEg8RdyASrdbDmo3DvaeZIGwIyRgWIurOj8vOYyuQDY9b/0nkKpRcQiyLDxYGN7tE4I368hxIHplV/1xUpdSz7McSijlZJ8lgnRoprANZW3VwDbdHCPff3T8K1eE6VlfUcLmxyZ8tOxsVGoUcuLHosyWW480NZmq0ADWEummuFYEhoGIZQw5mCAmx7k70bjTSzLB9xJHLBEU8XMMJEiBdDmABkqgqLEkhVHUbl5Hakt0B0/97lKKyO0cyvFvZtuZHF7Eo1jsdiL9CaJC5b7o4k5cuVlYP0sXNtjt3tsD53t8d1i6sR6mN18eRbaqHYHxl28ZFOzCQWYgXIbLzFZk8l1AePF0FieZWdexIO1x02A2t5Guvh4xSBy2X4Z8bq2aSIdlIuDj1Ug7gi3keluwoq6i93CjG4zEZAtfoQh6Dy7Am3Q75qOGTJZLOpF1IPMOzg7i46G9ux33sVmLXl8MWFvEwFkF9r2HKAfIWseltq6WPMmVPGjSinuwCEX3Ct/Rl1P4W3t6W+XlaaBe3Lfvslj3DDdCP2it/wA6zvHHQNlGxuM1GSm24uPodxcWNulrYkKXBBVujWIeN1IBFux7G9zfYjcb6XyZK5l+fXdeRS4tbGppXt7779AxXoewJDH5MCPhUl1IU2G1zuu4uet4v1u5KrfzXe6tQgl2GJBuOqtbbujqev8APyvxuLFTbyZWBUj9lweUj1qrJCX7Jara9a89/WyrxL8UwIuDcWFiDcEHoQR/t/lRQg6jY+YNifj5/O9Y50+LDAlACbxgKA1+uKtyhr9gVDW7HerulnJ6stj0bmF7Gxup6WItuSQeoBFT66k+TLHX1XiuvtoJKHWLNXS61ox+t6bC/wDletrS6kSLdb+oIsQfX/WuVXVjIrfmA3HQ/Ty9dh/nZh1ZU3Bsdv59fhQlw6yLmxv+fconCzp8aWNA4dxNZOU7P5dj8P8AStDw6wSuLpmdpor40+FHwp/DocwKAYUsKPhSwo84aAY0saNhTY0eYIDCno2NKjzEPAf0W/4cH/dkRif7N8vyrb13BJ9PwtTLDJH42qyu6MvLFFaMm42uZpLX64m1czeuo4txuePRaKBZpVQwvKyrIwBy1EqoCAdwFjUgdsq8jGtT1ErtHL0qtfpJj7wRvPKNCT8WAy/Ol9ojPvRAfuOyn/HnS0PZrzcZnHDYI/Ffw/tGoGBN1skemKix2sDI5A/aPnWN9sv7yIf7OH/QQPyrpdbDozwqArJOkg1E/KyJIpYx6fxOZcbKFERBsSSW27jnPsIPuyRt6XKfm4A/OnldiRqjU9lW051kIk8VFZsCVKv/AEnJYggWHNv1NqztVoUDsqSqwDEAsrRMQDa5BBC/C9KDhs2SlEZjcYlB4nNfaxS461Y9qtE0Wt1CMpT71yFIIOLMWXY/skUf26on7tGVtLBJG6uq5FGVhjZxdTcXK37ip8W0rQaiRAGTFjYG6tgd0uNjupB+dUAa3OM8Ymlj08kkjSfdmLns9miY7Wa/4GjP9o0FVBd2C4HxbCW0qRukimN/EW9g1ubJbOCpAa4N+WqUiqGKspVgSDY3sQbEWb1/aphqVPvIvxUsp/iV/KtTjv2eTwpYvFTxU+8D4SASpyvzriTeyueX+sp09AbMgmjSTTFllXOE2wYMjNE7CxB3XZ2Pf8fpRfZ3iLaaYMyl4HBTURqcleJhi45Ta4BuCehANUOHxgSDnQq3K4yw5W2O8lhcA367ECn4pwabTSskikFfxDdSCLqyuNipBBBB6GrVkpC0nozb/RcGl4kIdWuemYqPEW6kxSAGPUKR6FWI6dR2qPEoxpNRJCWmgZCV5WWeJlYbMFbG6sjA97hqKsx4hoGDktqdEMgxN2k0jHcEnc+E5v8AuyHyo5x1/DSzKTq9AqqxDWZ9Hc8xBByMbEDtZaKS3K/Hw/DM6PRLdHzhkU3/AKN/Bl8iCkgxv+yAbg97ir+s9mPDLPBIcd+Q3ZsD1H3d3I9SidL7VzuhhRz4ZkCBujOGCq1tiSmRt2O3Q37UXS6iaEtGrkC9mCNkAynZsVO9jftuL+daMeWcNmFxfRlhEYXsEmRl3xIdl7gnEhgw9dvkaUMgBxLMhAujDcX6gE7FQT33sfnUf0iA+OpgjY+YUwyC4ur3jtcbg7g3B9b1ZTVxuQjSyR2Nh4wXVRKDvs1g6Kb35Qet66GLjci3jfh+GI4k4iWJYhXI3kUEIxHcgbG477G3XpejQazfdrbcviDIG34G8ttum23axAhofEKiMRu4Nh4MhWQnsDDPZmPay/nUZlaLlJZA27RTRmLcE2KZXTp3uOpG467ocfieknXjp/RS8dl+KflJANvdNiGUX/C6ne3kfT6Fi1F+hFydxfEk7AZZcoawADdCAA21iuSwYAEp8JEa6sD2Yglb/MeXlRU1QbHmBFgPvBYr5oxHVfW/06VvqGWO/g0VODRqswsQbEX6EY7jqCjXAYdx1HqDUxsdiV2GxuQenZjc/JrelVI5rXBFug65JYGyqzC+wvyuLlb23UkUdL9h15bLa97XsyEkXtY2BsRYqe9SLi5cuRVLtWl+fyvlCNUtNi2s7DqPI8vX+7YH+6D8a6Tg3tMDySm9ts+49HHb+NclHL2237e79Q3L/D5HerMc5HobW326dubb5AjrTZeGc1V346P1X48ymUU+h6SLHcd6WNcdwXjhhNmLNGeim2xJ6rfe3Xa5rsdLOsi5Ibg/UHyI7GuPkxzxfqRRKFDYU2FWBCfI0/2Y+VUfUQOVlXGl4dXBpDUvsJ86DyoZYpPoUfC+H1pVe+w+tKh9Zdo/0Zdh876HgBmlSOOfTlnbEZO0YuTtvKq+fQXNdB7f+yGphniUx5qungjQx3e5jjVZOUDIc+ZFx0P05Phel8aeKIDeSREH9tgv+dXParWCXXal+oaeXE/s5kKPgFArgJrlZ3mnzIzp9KyGzqyn9oEfxoVqtQ8SlQWSWRR5B2A8ugPlRP0vIfe8N/V4o2J3vuzLf86TQfUs6j/4dB/+Vqv+1o6yK7fU8fhfg8SPo4cxqJEV0LRkERxMZDjuWYMFNzbkG2wtypeA/glX1Dq4+hRfXvTyQsH3FNHIII2I3BGxHwNdD7T8bnkeF5JXcNpoLZnMcqBH2bbeRHJPck1lfZ4T7szD9+Kw6/sMx/Kui4z7NA6DSTx6nTSAK8TKJBGwbxHmsBLiSQJbHpa69QQakbp0STVqzmftoPvRxt/ZKf8AbKitvRy6WTQzI0cqzROJUZHV0xcpE4KMBYXKdCSdvKsg8Gl7IX9YyJB9UJ86s8C0rfaBCVYGZXhxKm5aRSI9uu0mB/s1I3ZJVRT+zxnpJb99GX/oyrW4VwCTUQzRxYSNGBMirImZA5ZQiEhjy4sdv6oeYrAIIqxw/VeHKrEXANmH6yEYuvzUkfOgmr1C060By6R095WX4qR/GrMkhaNZAbMlo3INjaxMZ+gZfgg86hqVaCV0ViMSQGUlch2YW7EWPzq/wX2gZGdH8N45lMb+LGr2v7kmRGQxazbHtRVXRHdWN7Pe1Mmk1CygK9rq6uqtnG2zpkRcXW4uDW1qn/RnEI9RBz6dwskd+kumlBujDzxyQjzSuXldQxV4gCpIbFmUgg2I3yHn2rruDtFreHNpRn9o03izwBirZQkKZoUIANwQZALbkH1q3G7+1lWRJfdXiUPbX2dh08yNA7HT6iMTQMy8uLHePJSSSp23APT4nKHDWljZ0ZGMQGYzUMU6BwjWY47A2HQr6mum9lovt+lk4ZIQJkJm0Lk7Z/1kN/1XXcetj2rkn4bLFIRhdkZlYKRILi4ZWwJHYijJtaBi+l6oI08rKquWJQWjD3IxBJwAbbYliAPMjuKUerV0CNGuQN1dSysQb8hFyvXcbeY7iw38SBleMvGCckYFkIKncXFt1YfkD3FS1WtMhMjBSSefkVeY735ANjv09fSnhlaGoLD4bqedlkW2IK3DDuMgbgjqOXcC3UAG7odbOAWhkuF5njyUqw7nwX2f1GJ8/O2fNqI3AYIUZQBJi5IY9PECsCQTtfmtfcWvYSMcbKHSSzg86MhFvJ1K5Ag9CDbc+R234+JtUxHE0l4goIaSBd9i0eWmlBI23jsvruhvvVpJYna5kIYi9p4/FD+hmhwkN/Ve3nWbpkmVGeI3Q2WRFcN13GSA3xv0JGxHmKQnxBV41Kt7rFSrIR1sFsOhFwQeoPlWyEMT1jo+1Oito2dHwsk3VgBaweKVXsW2xaN8JApGXUHp8aJPC0ZCSNGb3Ck3FxscTcL4i3P4SWU7r5NiCRDsclkv6Mrr/h3+t/Qje/BrZAgCzB0P4Gsyqf1XSUYkb7WB7+orU45XGue/Ffyq17yprWy9NyXByWxHK1nxLDbI7DcdHAswHYggSify372Q7bdbo2/nt/EVTlcKWyhELEEZw5LYGxv4eXhyIbA2AFxbfoasx6dSikyR5WBbKJkXEtYOskN8lJ2BMV1PKbG17cfG5MSUc0W76rVP41+ehU8aesSzHMPMev4Tv2sbr/P00+F8WeBwyG3mp2UjruOhv6WrPOk2vGxksd0UePjfvyjIg26hPjagwSgkqpBI94I3P84m5vqB/nWz/k4M32Sa16PR+jooeN7nqfCfaBJ12GLW3U9fiD3FaA1ArybT6kqwIOLA37xsLf4f5+va8D9pVkskvK56NYBW+fQGuPxXAfS+6Gq+P6FUmdJ9pFLxxUcBTWrmUi5ORPxvSlQ7UqlINs8L9gOAzvr4nEEhEDeKxwewaNTIgJPdmCgD16Vysq2JDAhgTcHre/QjtXc+wvtbqtPFrWWYskWnyVXu6CVpYokYBunvnyvbcG1c5qvafUyuzyukjM25eOCTf0DKbD4bVzHXKjpJy5mY9h5n6f70sfUfnWn+l2PvwQPvb+hVL+l4cfyqP6Qi/FpYx+486m/9p2H5VXSLLZZkX/3YnprJf+zF/pWLifWvQZNbw1uCqDBPHIJyBjIGJmwUly7bYFMRjiDcbd2rjvC0p/rJ19DDG/5iVf4U8lsJCW+nUzr1rLzcPP8A9rUr9J4mv/8AzChfYYj7upUfvxzKdunuK+9dT7Lex51Wk1ix6nTMwWNwhZ1IMbFi7GRVxXFnXLcXbcgUIrUkpJKzhb1f4bx+fTurwzSIym62Y2+anYjc7EW3qX6ClPQRub2sk0Ln5BHNQbgc4FzBLbz8N7bdTe1qFNDWmantVxqSTVySMI28XGUXhi92VFdRcLe4DAXve4N96yftiHrDH8VaRT8rsQPpWhxThsp0ennaN1QeJBkVaxwbxEORFtxKVH/lHyrDtRk3YIpUdNxiXSS6eCWOOaOQDwJudZUPhogjfcA3ZTa2w+7IHS9YngRHpKR+/GQP8BajcKGayw/rpmn/AJkV2X5lPEUeris/f+TRbvUiVaHQ8S4Dnp4tSk2nkytHKol8N0kW4UssoUnJFBy88qqcIGo008c8KsXiYOpX7xTbqCUvsRcH0JqvwvmLQn+tAC+kouYz8ySnwkJqjQb6kS6Hb+2PDm0mph1emVo0lVNTACCrIGsTGR+wxx/dZKb2/wCHpMkXE9OAI9VtOo/qtUBzg+QaxYeobzFS9jtcdZp5OHyks4Bm0WTXtIqnxdOCegkTKw6Ai/U1Y/8AZ1xVItRJodUFbTauy2kW6iT+rcjseg2IIIG4IrQ6mrKVcX4fByOl4xL4fgNI3hlgyqxuiuAQGs2wBBIPyJviKjouJ+FJ95DHIN1eNlKXB2IvHiQR1B7EA9qPxvRHS6iSCaFA8bFWxaQX7hluxFiCCNuhqWobTSwqyrMkybS8ySK69FkAspBGykfum9yap1LtCpI6K1wrAHdSGBBU7bhhv3BF/OiaqCEMGgkbAi4EiWKn8UbFCwb42FwRsNwCcO0cMp8NpxGDco8sbBQ+wAYoWxU9Ce1gexqumjsSuSEdGGYQgjvaTE3G/wCY706k0QM+hKqro8Tq1xiJFyUjqjo9m6WINrG+xuCAcGeKO9pRA5sbhsCy7235chfr5HyJFA1XBJ4HxeNmVlDAp94joejo6XUjY2I8j6igZSQ7c6o9mHvJmFJAYeZByHobjzrTDO47i1ZbXXDHBkRhe6viVYdrchGx8iDY9O9zrqIyOjLJvlurK467Cym/zN+vXrTXikgXBiHQkMCyq5B6ZKWBI6WIB3tY9BaY1iY4PGuVwVkVnU2t7u5K27g223+XSxcSVuBfjkC4mKa3keZGQnqGIBFv7W49birWmmlUlSuYBLHwwjsvLYujLcEFTzKbqw2O1iMnKIjbxFkBOYODqw8x7hB8xv537UQQLylJgehBIdWjbuDsR8wd+uxuK6EckckeWRW40bMsEdgy3AxLchyFh1dFbfEH3kJyTvcWYlXiLMoDSLIOmEyiQKOgt4gZQPUG4tVXhwnD+GCZADmVSQPYgbSwlC2LAdwOmxBFxWjLoVbcRjIg44how5ABLItyEcdWit0N15fcn14x/wCvN9y6PR+T/PXxKZR7NySS7bxuoGxMUmSX7ckviIP7ON7bUWMj8DrfyYPAfhdfFU9uyCs7wAtjdl8yAGFutx7u3mPp6GTUMR76Pc/iO/xycDb1v8avjgx1eJuPg3Xo7XsUuTe+v+9TteEe0LRKBKTIlveUeIU77mLO6+ptbvY7V0g1IYAjoQCD6HcGvL4yRv4ZXf3kJsD5XN/4/XtucJ484bmlZx5SXPrsbmsOfgZazi77qr409kDmWx2RemqknFoyAcwL9qVc/lfYNZ41w4YcJ1b/AP1dRpYR8FE0zfmqVzdKlXFl0OtDd+IqcMR0NKlSDnQf/KQe41x/OC/+VYAf4fQUqVPJ7CR6+Ig3oK2PZY3mdP19NqlPqRBI6/4kWlSqR/Ugz/SzHuPX6/7VJHt0JG3b/mlSpbGOp4R7V6r7FqoBPJiESUXa5AWVEdFJuQD4ina3uepvh/puU9WR+93iikN/UuhvSpU7k6RWoq2XOEe0LQTxy+Bp5DEQ4DRhRsb3shAv62NqN7TavT/aXMelWONxHIipJICFkjWQdbqPe6AWHQdKVKnkqiBK5GYJtPf3Jl9RKjfCw8MfxrZ9p4dEzJNBLOonQu8bxIxSQNZwXDqCCbtsthf5BUqrT0YzWqMzRBYpUli1KK8bq6MySghlIIblRhsR512P/tO4IoaPVwlcNRGNQpTJQGOPjBQwDAZuri4B53pUqtxO7RVk0lFheP6M8V4UmvQf+J0a+Fq+g8SNRksgJ2JAPTrZj5AV5xBNgwI9bg9CDsQfQi4+dKlST0Y+PqieqgCkYnlYBlv1sb9fUEEfKpvzpl+JbZftLewb4g2B+IPnSpUY6yoboRh5uQ+9+A+v6vwP5H4mrEHGZcPCMr+HfILkxVWO2WPr389vIUqVCTcXoGrCJxhgrRSLGVyvcxIWRxYEh1AbewBFyCPUCnj1sdmjkhW97K6vIpRgbEbllKne4t1sQeoKpVZGbTBSJxeCwIIlWQEYEGOQEDqrCyEbbhgT0tbe4nHDEylhKAwPMjxut1NuYFMx16g2tcEX7KlXWxNqtSqjT0ns7KYhNHzxHKzqwujJYsCHxJsGU7D8QtvcA66ySJmjk/CeeMsQt13DKVNlYdQw3HbuKVKr1L6jcZGae5qST5KGsrFkdhdQhkWIXkLYWxlQC5IOL7kbkq2fGY2sShF7m6ta/rZg1iN+9j/FUqfhZyjzR7HXsVT6MsRRKN1dl9Stha/XZiflb4VpaSKVt1xkAYXOx3bpu4B3/wCbdaelW6U3y2VpWPHrdhyKfW7/APqFKlSq3lRUf//Z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7" name="Title 1"/>
          <p:cNvSpPr txBox="1">
            <a:spLocks/>
          </p:cNvSpPr>
          <p:nvPr/>
        </p:nvSpPr>
        <p:spPr>
          <a:xfrm>
            <a:off x="316971" y="218932"/>
            <a:ext cx="6747217" cy="63102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 err="1" smtClean="0"/>
              <a:t>HySeas</a:t>
            </a:r>
            <a:r>
              <a:rPr lang="en-GB" sz="3600" dirty="0" smtClean="0"/>
              <a:t>:</a:t>
            </a:r>
            <a:endParaRPr lang="en-GB" sz="3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4904" y="3737722"/>
            <a:ext cx="7378978" cy="15890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86989" y="414362"/>
            <a:ext cx="3806638" cy="11789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36868" y="3905249"/>
            <a:ext cx="1288473" cy="11107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0908" y="6064770"/>
            <a:ext cx="1435348" cy="5325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7999" y="1268760"/>
            <a:ext cx="81698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Objective: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Respond to Scottish Government enthusiasm for world first hydrogen </a:t>
            </a:r>
            <a:r>
              <a:rPr lang="en-GB" dirty="0" err="1" smtClean="0"/>
              <a:t>ro-ro</a:t>
            </a: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 smtClean="0"/>
              <a:t>HySeas</a:t>
            </a:r>
            <a:r>
              <a:rPr lang="en-GB" dirty="0" smtClean="0"/>
              <a:t> I – Investigate feasibility and 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 smtClean="0"/>
              <a:t>HySeas</a:t>
            </a:r>
            <a:r>
              <a:rPr lang="en-GB" dirty="0" smtClean="0"/>
              <a:t> II – Propulsion systems testing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 smtClean="0"/>
              <a:t>HySeas</a:t>
            </a:r>
            <a:r>
              <a:rPr lang="en-GB" dirty="0" smtClean="0"/>
              <a:t> III – Consortium (Scotland, Denmark, Norway, EC) to achieve funding for new vessel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We are working hard to bring to Orkney – massive demand for H</a:t>
            </a:r>
            <a:r>
              <a:rPr lang="en-GB" baseline="-25000" dirty="0" smtClean="0"/>
              <a:t>2</a:t>
            </a:r>
            <a:r>
              <a:rPr lang="en-GB" dirty="0" smtClean="0"/>
              <a:t> and hence power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90896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Placeholder 6" descr="ferry shadow.2012.iG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0"/>
            <a:ext cx="8788400" cy="6858000"/>
          </a:xfrm>
        </p:spPr>
      </p:pic>
      <p:sp>
        <p:nvSpPr>
          <p:cNvPr id="4" name="TextBox 3"/>
          <p:cNvSpPr txBox="1"/>
          <p:nvPr/>
        </p:nvSpPr>
        <p:spPr>
          <a:xfrm>
            <a:off x="683518" y="3789040"/>
            <a:ext cx="8208962" cy="13849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kern="0" dirty="0" smtClean="0">
                <a:solidFill>
                  <a:schemeClr val="bg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Heavy" pitchFamily="34"/>
                <a:cs typeface="+mn-cs"/>
              </a:rPr>
              <a:t>Ian </a:t>
            </a:r>
            <a:r>
              <a:rPr lang="en-GB" sz="2400" kern="0" dirty="0">
                <a:solidFill>
                  <a:schemeClr val="bg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Heavy" pitchFamily="34"/>
                <a:cs typeface="+mn-cs"/>
              </a:rPr>
              <a:t>Garman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kern="0" dirty="0">
                <a:solidFill>
                  <a:schemeClr val="bg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Heavy" pitchFamily="34"/>
                <a:cs typeface="+mn-cs"/>
              </a:rPr>
              <a:t>Community Energy Scotland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kern="0" dirty="0">
                <a:solidFill>
                  <a:schemeClr val="bg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Medium" pitchFamily="34" charset="0"/>
                <a:cs typeface="+mn-cs"/>
              </a:rPr>
              <a:t>ian.garman@communityenergyscotland.org.uk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kern="0" baseline="-25000" dirty="0">
              <a:solidFill>
                <a:srgbClr val="C6D9F1"/>
              </a:solidFill>
              <a:effectLst>
                <a:outerShdw dist="38096" dir="2700000">
                  <a:srgbClr val="000000"/>
                </a:outerShdw>
              </a:effectLst>
              <a:latin typeface="Franklin Gothic Heavy" pitchFamily="34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 descr="C:\Documents and Settings\MHull\My Documents\CES\Advertising\photos\all energy\Orkney.jpg"/>
          <p:cNvPicPr>
            <a:picLocks noChangeAspect="1" noChangeArrowheads="1"/>
          </p:cNvPicPr>
          <p:nvPr/>
        </p:nvPicPr>
        <p:blipFill>
          <a:blip r:embed="rId3" cstate="email">
            <a:lum bright="10000"/>
          </a:blip>
          <a:srcRect/>
          <a:stretch>
            <a:fillRect/>
          </a:stretch>
        </p:blipFill>
        <p:spPr bwMode="auto">
          <a:xfrm>
            <a:off x="1403648" y="0"/>
            <a:ext cx="6264696" cy="68579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4874" y="714364"/>
            <a:ext cx="3186676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</a:rPr>
              <a:t>Orkney</a:t>
            </a:r>
            <a:br>
              <a:rPr lang="en-GB" b="1" dirty="0" smtClean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</a:rPr>
            </a:b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</a:rPr>
              <a:t>Large-scale</a:t>
            </a:r>
            <a:br>
              <a:rPr lang="en-GB" b="1" dirty="0" smtClean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</a:rPr>
            </a:b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</a:rPr>
              <a:t>Community</a:t>
            </a:r>
            <a:br>
              <a:rPr lang="en-GB" b="1" dirty="0" smtClean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</a:rPr>
            </a:b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</a:rPr>
              <a:t>Owned</a:t>
            </a:r>
            <a:endParaRPr lang="en-US" b="1" dirty="0">
              <a:ln>
                <a:solidFill>
                  <a:schemeClr val="bg1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4139952" y="908720"/>
            <a:ext cx="360040" cy="360040"/>
          </a:xfrm>
          <a:prstGeom prst="star5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4211960" y="2420888"/>
            <a:ext cx="360040" cy="360040"/>
          </a:xfrm>
          <a:prstGeom prst="star5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3059832" y="5661248"/>
            <a:ext cx="360040" cy="360040"/>
          </a:xfrm>
          <a:prstGeom prst="star5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5004048" y="3501008"/>
            <a:ext cx="360040" cy="360040"/>
          </a:xfrm>
          <a:prstGeom prst="star5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5868144" y="3068960"/>
            <a:ext cx="360040" cy="360040"/>
          </a:xfrm>
          <a:prstGeom prst="star5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5220072" y="2204864"/>
            <a:ext cx="360040" cy="360040"/>
          </a:xfrm>
          <a:prstGeom prst="star5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410194" y="782405"/>
            <a:ext cx="1142300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b="1" dirty="0" smtClean="0"/>
              <a:t>Westray </a:t>
            </a:r>
          </a:p>
          <a:p>
            <a:r>
              <a:rPr lang="en-GB" b="1" dirty="0" smtClean="0"/>
              <a:t>(900kW)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272188" y="1728605"/>
            <a:ext cx="10695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/>
              <a:t>Rousay</a:t>
            </a:r>
            <a:endParaRPr lang="en-GB" b="1" dirty="0" smtClean="0"/>
          </a:p>
          <a:p>
            <a:r>
              <a:rPr lang="en-GB" b="1" dirty="0" err="1" smtClean="0"/>
              <a:t>Egilsay</a:t>
            </a:r>
            <a:r>
              <a:rPr lang="en-GB" b="1" dirty="0" smtClean="0"/>
              <a:t> </a:t>
            </a:r>
          </a:p>
          <a:p>
            <a:r>
              <a:rPr lang="en-GB" b="1" dirty="0" smtClean="0"/>
              <a:t>&amp; Wyre </a:t>
            </a:r>
          </a:p>
          <a:p>
            <a:r>
              <a:rPr lang="en-GB" b="1" dirty="0" smtClean="0"/>
              <a:t>(900kW)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258647" y="2357430"/>
            <a:ext cx="1069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/>
              <a:t>Eday </a:t>
            </a:r>
          </a:p>
          <a:p>
            <a:pPr algn="ctr"/>
            <a:r>
              <a:rPr lang="en-GB" b="1" dirty="0" smtClean="0"/>
              <a:t>(900kW)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182825" y="2925545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/>
              <a:t>Stronsay</a:t>
            </a:r>
            <a:r>
              <a:rPr lang="en-GB" b="1" dirty="0" smtClean="0"/>
              <a:t> </a:t>
            </a:r>
          </a:p>
          <a:p>
            <a:r>
              <a:rPr lang="en-GB" b="1" dirty="0" smtClean="0"/>
              <a:t>(900kW)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315893" y="5572140"/>
            <a:ext cx="1069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/>
              <a:t>Hoy</a:t>
            </a:r>
          </a:p>
          <a:p>
            <a:pPr algn="ctr"/>
            <a:r>
              <a:rPr lang="en-GB" b="1" dirty="0" smtClean="0"/>
              <a:t>(900kW)</a:t>
            </a:r>
            <a:endParaRPr lang="en-US" b="1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5304024" y="3639925"/>
            <a:ext cx="1402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Shapinsay </a:t>
            </a:r>
          </a:p>
          <a:p>
            <a:r>
              <a:rPr lang="en-GB" b="1" dirty="0" smtClean="0"/>
              <a:t>(900kW)</a:t>
            </a:r>
            <a:endParaRPr lang="en-US" b="1" dirty="0"/>
          </a:p>
        </p:txBody>
      </p:sp>
      <p:sp>
        <p:nvSpPr>
          <p:cNvPr id="28" name="5-Point Star 27"/>
          <p:cNvSpPr/>
          <p:nvPr/>
        </p:nvSpPr>
        <p:spPr>
          <a:xfrm>
            <a:off x="3640456" y="3000372"/>
            <a:ext cx="502916" cy="502916"/>
          </a:xfrm>
          <a:prstGeom prst="star5">
            <a:avLst/>
          </a:prstGeom>
          <a:gradFill flip="none" rotWithShape="1">
            <a:gsLst>
              <a:gs pos="0">
                <a:srgbClr val="00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177294" y="3282735"/>
            <a:ext cx="239470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OIC</a:t>
            </a:r>
          </a:p>
          <a:p>
            <a:pPr algn="ctr"/>
            <a:r>
              <a:rPr lang="en-GB" b="1" dirty="0" smtClean="0"/>
              <a:t>(20% of 4.5MW)</a:t>
            </a:r>
            <a:endParaRPr lang="en-US" b="1" dirty="0"/>
          </a:p>
        </p:txBody>
      </p:sp>
      <p:sp>
        <p:nvSpPr>
          <p:cNvPr id="33" name="5-Point Star 32"/>
          <p:cNvSpPr/>
          <p:nvPr/>
        </p:nvSpPr>
        <p:spPr>
          <a:xfrm>
            <a:off x="5715008" y="1724178"/>
            <a:ext cx="561814" cy="561814"/>
          </a:xfrm>
          <a:prstGeom prst="star5">
            <a:avLst/>
          </a:prstGeom>
          <a:gradFill>
            <a:gsLst>
              <a:gs pos="0">
                <a:srgbClr val="00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038158" y="1711099"/>
            <a:ext cx="1813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err="1" smtClean="0"/>
              <a:t>Sanday</a:t>
            </a:r>
            <a:r>
              <a:rPr lang="en-GB" b="1" dirty="0" smtClean="0"/>
              <a:t> </a:t>
            </a:r>
          </a:p>
          <a:p>
            <a:pPr algn="ctr"/>
            <a:r>
              <a:rPr lang="en-GB" b="1" dirty="0" smtClean="0"/>
              <a:t>(10% of 10MW)</a:t>
            </a:r>
            <a:endParaRPr lang="en-US" b="1" dirty="0"/>
          </a:p>
        </p:txBody>
      </p:sp>
      <p:pic>
        <p:nvPicPr>
          <p:cNvPr id="36" name="Picture 2" descr="http://intranet/Communications/Media%20and%20PR/CES%20Identity/CES%20Logo%20-%20English%20only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813918"/>
            <a:ext cx="2714612" cy="104408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8" grpId="0" animBg="1"/>
      <p:bldP spid="29" grpId="0"/>
      <p:bldP spid="33" grpId="0" animBg="1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Placeholder 6" descr="ferry shadow.2012.iG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0"/>
            <a:ext cx="8788400" cy="6858000"/>
          </a:xfrm>
        </p:spPr>
      </p:pic>
      <p:pic>
        <p:nvPicPr>
          <p:cNvPr id="3074" name="Picture 2" descr="C:\Users\igarman\Dropbox\SnT partners\advertising and profile\Logos\SnT logo 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00" t="8820" r="3397" b="21881"/>
          <a:stretch>
            <a:fillRect/>
          </a:stretch>
        </p:blipFill>
        <p:spPr bwMode="auto">
          <a:xfrm>
            <a:off x="2195736" y="2247130"/>
            <a:ext cx="4717032" cy="211797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06284" y="644495"/>
            <a:ext cx="5931432" cy="120032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kern="0" dirty="0" smtClean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Heavy" pitchFamily="34"/>
              </a:rPr>
              <a:t>Laying the foundations </a:t>
            </a:r>
            <a:br>
              <a:rPr lang="en-GB" sz="3600" kern="0" dirty="0" smtClean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Heavy" pitchFamily="34"/>
              </a:rPr>
            </a:br>
            <a:r>
              <a:rPr lang="en-GB" sz="3600" kern="0" dirty="0" smtClean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Heavy" pitchFamily="34"/>
              </a:rPr>
              <a:t>for locally powered ferries</a:t>
            </a:r>
            <a:endParaRPr lang="en-GB" sz="3600" kern="0" dirty="0">
              <a:solidFill>
                <a:srgbClr val="C6D9F1"/>
              </a:solidFill>
              <a:effectLst>
                <a:outerShdw dist="38096" dir="2700000">
                  <a:srgbClr val="000000"/>
                </a:outerShdw>
              </a:effectLst>
              <a:latin typeface="Franklin Gothic Heavy" pitchFamily="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Placeholder 6" descr="ferry shadow.2012.iG.jpg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0"/>
            <a:ext cx="8788400" cy="6858000"/>
          </a:xfrm>
        </p:spPr>
      </p:pic>
      <p:sp>
        <p:nvSpPr>
          <p:cNvPr id="3" name="TextBox 3"/>
          <p:cNvSpPr txBox="1"/>
          <p:nvPr/>
        </p:nvSpPr>
        <p:spPr>
          <a:xfrm>
            <a:off x="250825" y="44450"/>
            <a:ext cx="6075363" cy="6461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kern="0">
                <a:solidFill>
                  <a:schemeClr val="bg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Heavy" pitchFamily="34"/>
                <a:cs typeface="+mn-cs"/>
              </a:rPr>
              <a:t>Orkney’s renewable energy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288" y="1341438"/>
            <a:ext cx="8208962" cy="3876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kern="0" dirty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Heavy" pitchFamily="34"/>
                <a:cs typeface="+mn-cs"/>
              </a:rPr>
              <a:t>High fossil fuel imports, despite more electricity being generated than the islands use and the grid can export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kern="0" dirty="0">
              <a:solidFill>
                <a:srgbClr val="C6D9F1"/>
              </a:solidFill>
              <a:effectLst>
                <a:outerShdw dist="38096" dir="2700000">
                  <a:srgbClr val="000000"/>
                </a:outerShdw>
              </a:effectLst>
              <a:latin typeface="Franklin Gothic Heavy" pitchFamily="34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Demi" pitchFamily="34" charset="0"/>
                <a:cs typeface="+mn-cs"/>
              </a:rPr>
              <a:t> Year-round wind resource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kern="0" dirty="0">
              <a:solidFill>
                <a:srgbClr val="C6D9F1"/>
              </a:solidFill>
              <a:effectLst>
                <a:outerShdw dist="38096" dir="2700000">
                  <a:srgbClr val="000000"/>
                </a:outerShdw>
              </a:effectLst>
              <a:latin typeface="Franklin Gothic Demi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Demi" pitchFamily="34" charset="0"/>
                <a:cs typeface="+mn-cs"/>
              </a:rPr>
              <a:t> Significant tidal energy</a:t>
            </a:r>
            <a:br>
              <a:rPr lang="en-GB" kern="0" dirty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Demi" pitchFamily="34" charset="0"/>
                <a:cs typeface="+mn-cs"/>
              </a:rPr>
            </a:br>
            <a:endParaRPr lang="en-GB" kern="0" dirty="0">
              <a:solidFill>
                <a:srgbClr val="C6D9F1"/>
              </a:solidFill>
              <a:effectLst>
                <a:outerShdw dist="38096" dir="2700000">
                  <a:srgbClr val="000000"/>
                </a:outerShdw>
              </a:effectLst>
              <a:latin typeface="Franklin Gothic Demi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Demi" pitchFamily="34" charset="0"/>
                <a:cs typeface="+mn-cs"/>
              </a:rPr>
              <a:t> 50MW of wind power installed, 15% community-owned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kern="0" dirty="0">
              <a:solidFill>
                <a:srgbClr val="C6D9F1"/>
              </a:solidFill>
              <a:effectLst>
                <a:outerShdw dist="38096" dir="2700000">
                  <a:srgbClr val="000000"/>
                </a:outerShdw>
              </a:effectLst>
              <a:latin typeface="Franklin Gothic Demi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Demi" pitchFamily="34" charset="0"/>
                <a:cs typeface="+mn-cs"/>
              </a:rPr>
              <a:t> Active Network Management of distribution </a:t>
            </a:r>
            <a:r>
              <a:rPr lang="en-GB" kern="0" dirty="0" smtClean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Demi" pitchFamily="34" charset="0"/>
                <a:cs typeface="+mn-cs"/>
              </a:rPr>
              <a:t>grid – power at zero marginal cost</a:t>
            </a:r>
            <a:r>
              <a:rPr lang="en-GB" kern="0" dirty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Heavy" pitchFamily="34"/>
                <a:cs typeface="+mn-cs"/>
              </a:rPr>
              <a:t/>
            </a:r>
            <a:br>
              <a:rPr lang="en-GB" kern="0" dirty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Heavy" pitchFamily="34"/>
                <a:cs typeface="+mn-cs"/>
              </a:rPr>
            </a:br>
            <a:endParaRPr lang="en-GB" kern="0" dirty="0">
              <a:solidFill>
                <a:srgbClr val="C6D9F1"/>
              </a:solidFill>
              <a:effectLst>
                <a:outerShdw dist="38096" dir="2700000">
                  <a:srgbClr val="000000"/>
                </a:outerShdw>
              </a:effectLst>
              <a:latin typeface="Franklin Gothic Heavy" pitchFamily="34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kern="0" dirty="0">
              <a:solidFill>
                <a:srgbClr val="C6D9F1"/>
              </a:solidFill>
              <a:effectLst>
                <a:outerShdw dist="38096" dir="2700000">
                  <a:srgbClr val="000000"/>
                </a:outerShdw>
              </a:effectLst>
              <a:latin typeface="Franklin Gothic Heavy" pitchFamily="34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kern="0" baseline="-25000" dirty="0">
              <a:solidFill>
                <a:srgbClr val="C6D9F1"/>
              </a:solidFill>
              <a:effectLst>
                <a:outerShdw dist="38096" dir="2700000">
                  <a:srgbClr val="000000"/>
                </a:outerShdw>
              </a:effectLst>
              <a:latin typeface="Franklin Gothic Heavy" pitchFamily="34"/>
              <a:cs typeface="+mn-cs"/>
            </a:endParaRPr>
          </a:p>
        </p:txBody>
      </p:sp>
      <p:pic>
        <p:nvPicPr>
          <p:cNvPr id="6" name="Picture 5" descr="C:\Users\igarman\Dropbox\SnT partners\advertising and profile\Logos\SnT logo transpare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11" r="57143" b="19048"/>
          <a:stretch>
            <a:fillRect/>
          </a:stretch>
        </p:blipFill>
        <p:spPr bwMode="auto">
          <a:xfrm>
            <a:off x="7812360" y="-72008"/>
            <a:ext cx="1080120" cy="11967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Placeholder 6" descr="ferry shadow.2012.iG.jpg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0"/>
            <a:ext cx="8788400" cy="6858000"/>
          </a:xfrm>
        </p:spPr>
      </p:pic>
      <p:pic>
        <p:nvPicPr>
          <p:cNvPr id="6147" name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1341438"/>
            <a:ext cx="7708900" cy="46069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0825" y="44450"/>
            <a:ext cx="5200650" cy="6461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kern="0">
                <a:solidFill>
                  <a:schemeClr val="bg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Heavy" pitchFamily="34"/>
                <a:cs typeface="+mn-cs"/>
              </a:rPr>
              <a:t>The energy opportunity</a:t>
            </a:r>
          </a:p>
        </p:txBody>
      </p:sp>
      <p:pic>
        <p:nvPicPr>
          <p:cNvPr id="6" name="Picture 5" descr="C:\Users\igarman\Dropbox\SnT partners\advertising and profile\Logos\SnT logo transpare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11" r="57143" b="19048"/>
          <a:stretch>
            <a:fillRect/>
          </a:stretch>
        </p:blipFill>
        <p:spPr bwMode="auto">
          <a:xfrm>
            <a:off x="7812360" y="-72008"/>
            <a:ext cx="1080120" cy="11967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Placeholder 6" descr="ferry shadow.2012.i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8788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5288" y="765175"/>
            <a:ext cx="2952750" cy="40624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kern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Heavy" pitchFamily="34"/>
                <a:cs typeface="+mn-cs"/>
              </a:rPr>
              <a:t>Marine transport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kern="0">
              <a:solidFill>
                <a:srgbClr val="C6D9F1"/>
              </a:solidFill>
              <a:effectLst>
                <a:outerShdw dist="38096" dir="2700000">
                  <a:srgbClr val="000000"/>
                </a:outerShdw>
              </a:effectLst>
              <a:latin typeface="Franklin Gothic Heavy" pitchFamily="34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Heavy" pitchFamily="34"/>
                <a:cs typeface="+mn-cs"/>
              </a:rPr>
              <a:t> </a:t>
            </a:r>
            <a:r>
              <a:rPr lang="en-GB" kern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Demi" pitchFamily="34" charset="0"/>
                <a:cs typeface="+mn-cs"/>
              </a:rPr>
              <a:t>Year-round lifeline services to islands with curtailed wind turbines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kern="0">
              <a:solidFill>
                <a:srgbClr val="C6D9F1"/>
              </a:solidFill>
              <a:effectLst>
                <a:outerShdw dist="38096" dir="2700000">
                  <a:srgbClr val="000000"/>
                </a:outerShdw>
              </a:effectLst>
              <a:latin typeface="Franklin Gothic Demi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Demi" pitchFamily="34" charset="0"/>
                <a:cs typeface="+mn-cs"/>
              </a:rPr>
              <a:t> Energy consumption up to 10MWh per day for each vessel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kern="0">
              <a:solidFill>
                <a:srgbClr val="C6D9F1"/>
              </a:solidFill>
              <a:effectLst>
                <a:outerShdw dist="38096" dir="2700000">
                  <a:srgbClr val="000000"/>
                </a:outerShdw>
              </a:effectLst>
              <a:latin typeface="Franklin Gothic Demi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Demi" pitchFamily="34" charset="0"/>
                <a:cs typeface="+mn-cs"/>
              </a:rPr>
              <a:t> Vessels approaching end of life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kern="0">
              <a:solidFill>
                <a:srgbClr val="C6D9F1"/>
              </a:solidFill>
              <a:effectLst>
                <a:outerShdw dist="38096" dir="2700000">
                  <a:srgbClr val="000000"/>
                </a:outerShdw>
              </a:effectLst>
              <a:latin typeface="Franklin Gothic Heavy" pitchFamily="34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kern="0" baseline="-25000">
              <a:solidFill>
                <a:srgbClr val="C6D9F1"/>
              </a:solidFill>
              <a:effectLst>
                <a:outerShdw dist="38096" dir="2700000">
                  <a:srgbClr val="000000"/>
                </a:outerShdw>
              </a:effectLst>
              <a:latin typeface="Franklin Gothic Heavy" pitchFamily="34"/>
              <a:cs typeface="+mn-cs"/>
            </a:endParaRPr>
          </a:p>
        </p:txBody>
      </p:sp>
      <p:pic>
        <p:nvPicPr>
          <p:cNvPr id="7172" name="Picture 2" descr="Papa Westray ferry unload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9825" y="909638"/>
            <a:ext cx="485298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0825" y="44450"/>
            <a:ext cx="5200650" cy="6461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kern="0">
                <a:solidFill>
                  <a:schemeClr val="bg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Heavy" pitchFamily="34"/>
                <a:cs typeface="+mn-cs"/>
              </a:rPr>
              <a:t>The energy opportunity</a:t>
            </a:r>
          </a:p>
        </p:txBody>
      </p:sp>
      <p:pic>
        <p:nvPicPr>
          <p:cNvPr id="9" name="Picture 5" descr="C:\Users\igarman\Dropbox\SnT partners\advertising and profile\Logos\SnT logo transpare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11" r="57143" b="19048"/>
          <a:stretch>
            <a:fillRect/>
          </a:stretch>
        </p:blipFill>
        <p:spPr bwMode="auto">
          <a:xfrm>
            <a:off x="7812360" y="-72008"/>
            <a:ext cx="1080120" cy="1196752"/>
          </a:xfrm>
          <a:prstGeom prst="rect">
            <a:avLst/>
          </a:prstGeom>
          <a:noFill/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Placeholder 6" descr="ferry shadow.2012.i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8788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5288" y="765175"/>
            <a:ext cx="2952750" cy="40624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kern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Heavy" pitchFamily="34"/>
                <a:cs typeface="+mn-cs"/>
              </a:rPr>
              <a:t>Marine transport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kern="0">
              <a:solidFill>
                <a:srgbClr val="C6D9F1"/>
              </a:solidFill>
              <a:effectLst>
                <a:outerShdw dist="38096" dir="2700000">
                  <a:srgbClr val="000000"/>
                </a:outerShdw>
              </a:effectLst>
              <a:latin typeface="Franklin Gothic Heavy" pitchFamily="34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Heavy" pitchFamily="34"/>
                <a:cs typeface="+mn-cs"/>
              </a:rPr>
              <a:t> </a:t>
            </a:r>
            <a:r>
              <a:rPr lang="en-GB" kern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Demi" pitchFamily="34" charset="0"/>
                <a:cs typeface="+mn-cs"/>
              </a:rPr>
              <a:t>Year-round lifeline services to islands with curtailed wind turbines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kern="0">
              <a:solidFill>
                <a:srgbClr val="C6D9F1"/>
              </a:solidFill>
              <a:effectLst>
                <a:outerShdw dist="38096" dir="2700000">
                  <a:srgbClr val="000000"/>
                </a:outerShdw>
              </a:effectLst>
              <a:latin typeface="Franklin Gothic Demi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Demi" pitchFamily="34" charset="0"/>
                <a:cs typeface="+mn-cs"/>
              </a:rPr>
              <a:t> Energy consumption up to 10MWh per day for each vessel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kern="0">
              <a:solidFill>
                <a:srgbClr val="C6D9F1"/>
              </a:solidFill>
              <a:effectLst>
                <a:outerShdw dist="38096" dir="2700000">
                  <a:srgbClr val="000000"/>
                </a:outerShdw>
              </a:effectLst>
              <a:latin typeface="Franklin Gothic Demi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Demi" pitchFamily="34" charset="0"/>
                <a:cs typeface="+mn-cs"/>
              </a:rPr>
              <a:t> Vessels approaching end of life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kern="0">
              <a:solidFill>
                <a:srgbClr val="C6D9F1"/>
              </a:solidFill>
              <a:effectLst>
                <a:outerShdw dist="38096" dir="2700000">
                  <a:srgbClr val="000000"/>
                </a:outerShdw>
              </a:effectLst>
              <a:latin typeface="Franklin Gothic Heavy" pitchFamily="34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kern="0" baseline="-25000">
              <a:solidFill>
                <a:srgbClr val="C6D9F1"/>
              </a:solidFill>
              <a:effectLst>
                <a:outerShdw dist="38096" dir="2700000">
                  <a:srgbClr val="000000"/>
                </a:outerShdw>
              </a:effectLst>
              <a:latin typeface="Franklin Gothic Heavy" pitchFamily="34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825" y="44450"/>
            <a:ext cx="5200650" cy="6461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kern="0">
                <a:solidFill>
                  <a:schemeClr val="bg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Heavy" pitchFamily="34"/>
                <a:cs typeface="+mn-cs"/>
              </a:rPr>
              <a:t>The energy opportunity</a:t>
            </a:r>
          </a:p>
        </p:txBody>
      </p:sp>
      <p:pic>
        <p:nvPicPr>
          <p:cNvPr id="8197" name="Picture 2" descr="C:\Users\igarman\Documents\SurfTurf\local\assets\photos\PWferry-cro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79825" y="911225"/>
            <a:ext cx="4800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C:\Users\igarman\Dropbox\SnT partners\advertising and profile\Logos\SnT logo transpare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11" r="57143" b="19048"/>
          <a:stretch>
            <a:fillRect/>
          </a:stretch>
        </p:blipFill>
        <p:spPr bwMode="auto">
          <a:xfrm>
            <a:off x="7812360" y="-72008"/>
            <a:ext cx="1080120" cy="119675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Placeholder 6" descr="ferry shadow.2012.iG.jpg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0"/>
            <a:ext cx="8788400" cy="6858000"/>
          </a:xfrm>
        </p:spPr>
      </p:pic>
      <p:sp>
        <p:nvSpPr>
          <p:cNvPr id="3" name="TextBox 3"/>
          <p:cNvSpPr txBox="1"/>
          <p:nvPr/>
        </p:nvSpPr>
        <p:spPr>
          <a:xfrm>
            <a:off x="250825" y="44450"/>
            <a:ext cx="3776663" cy="6461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kern="0">
                <a:solidFill>
                  <a:schemeClr val="bg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Heavy" pitchFamily="34"/>
                <a:cs typeface="+mn-cs"/>
              </a:rPr>
              <a:t>The big ambition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288" y="1341438"/>
            <a:ext cx="8208962" cy="3694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kern="0" dirty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Heavy" pitchFamily="34"/>
                <a:cs typeface="+mn-cs"/>
              </a:rPr>
              <a:t>Replace imported fossil fuel – marine diesel – with locally-sourced fuels or electricity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kern="0" dirty="0">
              <a:solidFill>
                <a:srgbClr val="C6D9F1"/>
              </a:solidFill>
              <a:effectLst>
                <a:outerShdw dist="38096" dir="2700000">
                  <a:srgbClr val="000000"/>
                </a:outerShdw>
              </a:effectLst>
              <a:latin typeface="Franklin Gothic Heavy" pitchFamily="34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Heavy" pitchFamily="34"/>
                <a:cs typeface="+mn-cs"/>
              </a:rPr>
              <a:t> </a:t>
            </a:r>
            <a:r>
              <a:rPr lang="en-GB" kern="0" dirty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Demi" pitchFamily="34" charset="0"/>
              </a:rPr>
              <a:t>Retro-fitting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kern="0" dirty="0">
              <a:solidFill>
                <a:srgbClr val="C6D9F1"/>
              </a:solidFill>
              <a:effectLst>
                <a:outerShdw dist="38096" dir="2700000">
                  <a:srgbClr val="000000"/>
                </a:outerShdw>
              </a:effectLst>
              <a:latin typeface="Franklin Gothic Dem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Demi" pitchFamily="34" charset="0"/>
              </a:rPr>
              <a:t> New vessels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kern="0" dirty="0">
              <a:solidFill>
                <a:srgbClr val="C6D9F1"/>
              </a:solidFill>
              <a:effectLst>
                <a:outerShdw dist="38096" dir="2700000">
                  <a:srgbClr val="000000"/>
                </a:outerShdw>
              </a:effectLst>
              <a:latin typeface="Franklin Gothic Demi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Demi" pitchFamily="34" charset="0"/>
                <a:cs typeface="+mn-cs"/>
              </a:rPr>
              <a:t> Motive power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kern="0" dirty="0">
              <a:solidFill>
                <a:srgbClr val="C6D9F1"/>
              </a:solidFill>
              <a:effectLst>
                <a:outerShdw dist="38096" dir="2700000">
                  <a:srgbClr val="000000"/>
                </a:outerShdw>
              </a:effectLst>
              <a:latin typeface="Franklin Gothic Demi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Demi" pitchFamily="34" charset="0"/>
                <a:cs typeface="+mn-cs"/>
              </a:rPr>
              <a:t> Auxiliary power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kern="0" dirty="0">
              <a:solidFill>
                <a:srgbClr val="C6D9F1"/>
              </a:solidFill>
              <a:effectLst>
                <a:outerShdw dist="38096" dir="2700000">
                  <a:srgbClr val="000000"/>
                </a:outerShdw>
              </a:effectLst>
              <a:latin typeface="Franklin Gothic Demi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>
                <a:solidFill>
                  <a:srgbClr val="C6D9F1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Demi" pitchFamily="34" charset="0"/>
                <a:cs typeface="+mn-cs"/>
              </a:rPr>
              <a:t> Cold-ironing</a:t>
            </a:r>
          </a:p>
        </p:txBody>
      </p:sp>
      <p:pic>
        <p:nvPicPr>
          <p:cNvPr id="5" name="Picture 5" descr="C:\Users\igarman\Dropbox\SnT partners\advertising and profile\Logos\SnT logo transpare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11" r="57143" b="19048"/>
          <a:stretch>
            <a:fillRect/>
          </a:stretch>
        </p:blipFill>
        <p:spPr bwMode="auto">
          <a:xfrm>
            <a:off x="7812360" y="-72008"/>
            <a:ext cx="1080120" cy="11967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607</Words>
  <Application>Microsoft Macintosh PowerPoint</Application>
  <PresentationFormat>On-screen Show (4:3)</PresentationFormat>
  <Paragraphs>207</Paragraphs>
  <Slides>24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Franklin Gothic Demi</vt:lpstr>
      <vt:lpstr>Franklin Gothic Heavy</vt:lpstr>
      <vt:lpstr>Franklin Gothic Medium</vt:lpstr>
      <vt:lpstr>GillSans</vt:lpstr>
      <vt:lpstr>Times</vt:lpstr>
      <vt:lpstr>Times New Roman</vt:lpstr>
      <vt:lpstr>Office Theme</vt:lpstr>
      <vt:lpstr>PowerPoint Presentation</vt:lpstr>
      <vt:lpstr>PowerPoint Presentation</vt:lpstr>
      <vt:lpstr>Orkney Large-scale Community Owned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iG</dc:creator>
  <cp:lastModifiedBy>Microsoft Office User</cp:lastModifiedBy>
  <cp:revision>117</cp:revision>
  <dcterms:created xsi:type="dcterms:W3CDTF">2015-06-15T13:28:19Z</dcterms:created>
  <dcterms:modified xsi:type="dcterms:W3CDTF">2017-04-17T05:30:30Z</dcterms:modified>
</cp:coreProperties>
</file>