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5" r:id="rId5"/>
    <p:sldId id="276" r:id="rId6"/>
    <p:sldId id="278" r:id="rId7"/>
    <p:sldId id="277" r:id="rId8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ny Lewis" initials="JL" lastIdx="15" clrIdx="0">
    <p:extLst/>
  </p:cmAuthor>
  <p:cmAuthor id="2" name="Stuart" initials="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C9900"/>
    <a:srgbClr val="FFFF99"/>
    <a:srgbClr val="22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25" autoAdjust="0"/>
    <p:restoredTop sz="85637" autoAdjust="0"/>
  </p:normalViewPr>
  <p:slideViewPr>
    <p:cSldViewPr>
      <p:cViewPr varScale="1">
        <p:scale>
          <a:sx n="73" d="100"/>
          <a:sy n="73" d="100"/>
        </p:scale>
        <p:origin x="1174" y="-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959987BE-2908-480D-AACC-E9A087FA819D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D828E90B-03E8-4421-B7C5-A8CC8F4315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6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4B54B6A8-8081-4C39-8B47-579C19B1CA0F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653E776B-1743-458C-B98C-E3D757CED7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 Black" panose="020B0A04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552" y="4968552"/>
            <a:ext cx="2862064" cy="2862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08"/>
          <a:stretch/>
        </p:blipFill>
        <p:spPr>
          <a:xfrm>
            <a:off x="6077272" y="6237312"/>
            <a:ext cx="2743200" cy="5635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TBG Tidal Energy Project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1560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91983"/>
            <a:ext cx="5616624" cy="421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69127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Environmental Impact Assessment (EIA) required to accompany consent applications for certain marine developments, including tidal energy</a:t>
            </a:r>
            <a:endParaRPr lang="en-GB" sz="2000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EIA required in order to </a:t>
            </a:r>
            <a:r>
              <a:rPr lang="en-GB" sz="2000" dirty="0" smtClean="0"/>
              <a:t>comply with certain UK and EU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Relatively prescribed process - required to assess all potential impacts but some may be “Scoped Out”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End </a:t>
            </a:r>
            <a:r>
              <a:rPr lang="en-GB" sz="2000" u="sng" dirty="0" smtClean="0"/>
              <a:t>product</a:t>
            </a:r>
            <a:r>
              <a:rPr lang="en-GB" sz="2000" dirty="0" smtClean="0"/>
              <a:t> of the EIA </a:t>
            </a:r>
            <a:r>
              <a:rPr lang="en-GB" sz="2000" u="sng" dirty="0" smtClean="0"/>
              <a:t>process</a:t>
            </a:r>
            <a:r>
              <a:rPr lang="en-GB" sz="2000" dirty="0" smtClean="0"/>
              <a:t> is an </a:t>
            </a:r>
            <a:r>
              <a:rPr lang="en-GB" sz="2000" b="1" dirty="0" smtClean="0"/>
              <a:t>Environmental Statement </a:t>
            </a:r>
            <a:r>
              <a:rPr lang="en-GB" sz="2000" dirty="0" smtClean="0"/>
              <a:t>(ES)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This is the document submitted alongside consent/planning application to Licensing Authorities</a:t>
            </a:r>
            <a:endParaRPr lang="en-GB" sz="2000" dirty="0"/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7267336" y="1268760"/>
            <a:ext cx="1637448" cy="2232248"/>
            <a:chOff x="381" y="2093"/>
            <a:chExt cx="1404" cy="1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3"/>
            <p:cNvSpPr>
              <a:spLocks noChangeAspect="1" noTextEdit="1"/>
            </p:cNvSpPr>
            <p:nvPr/>
          </p:nvSpPr>
          <p:spPr bwMode="auto">
            <a:xfrm>
              <a:off x="381" y="2093"/>
              <a:ext cx="1404" cy="1914"/>
            </a:xfrm>
            <a:prstGeom prst="rect">
              <a:avLst/>
            </a:prstGeom>
            <a:solidFill>
              <a:srgbClr val="EDEDED"/>
            </a:solidFill>
            <a:ln w="88900" cap="sq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5000" dist="18000" dir="5400000" algn="tl" rotWithShape="0">
                <a:srgbClr val="000000">
                  <a:alpha val="39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" y="2093"/>
              <a:ext cx="1407" cy="191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33076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69127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Characterisation Surveys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Scope, type, specification agreed with key stakeholders (NRW)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Objective is provide information to characterise the project study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</a:t>
            </a:r>
            <a:r>
              <a:rPr lang="en-GB" sz="2000" dirty="0" smtClean="0"/>
              <a:t>ypical surveys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physical (i.e. MBES/SSS)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ecological (i.e. grab/DDV survey; bird/MM surveys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human (i.e. marine traffic)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66590"/>
            <a:ext cx="2034870" cy="1384984"/>
          </a:xfrm>
          <a:prstGeom prst="rect">
            <a:avLst/>
          </a:prstGeom>
        </p:spPr>
      </p:pic>
      <p:pic>
        <p:nvPicPr>
          <p:cNvPr id="7" name="Picture 2" descr="http://www.marinespace.co.uk/wp-content/uploads/2014/07/hastings_bathysmal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372" y="5266590"/>
            <a:ext cx="2586115" cy="13469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0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752600"/>
            <a:ext cx="52565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Impact Assessment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Potential impacts identified and assessed using standard </a:t>
            </a:r>
            <a:r>
              <a:rPr lang="en-GB" sz="2000" b="1" dirty="0" smtClean="0"/>
              <a:t>EIA methodologies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areas of nature conservation interest (SAC/SPA), information provided that also enables </a:t>
            </a:r>
            <a:r>
              <a:rPr lang="en-GB" sz="2000" b="1" dirty="0" smtClean="0"/>
              <a:t>Habitats Regulation Assessment </a:t>
            </a:r>
            <a:r>
              <a:rPr lang="en-GB" sz="2000" dirty="0" smtClean="0"/>
              <a:t>(HRA) to be undertaken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Significance</a:t>
            </a:r>
            <a:r>
              <a:rPr lang="en-GB" sz="2000" dirty="0" smtClean="0"/>
              <a:t> of impacts presented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Where adverse impacts predicted, </a:t>
            </a:r>
            <a:r>
              <a:rPr lang="en-GB" sz="2000" b="1" dirty="0" smtClean="0"/>
              <a:t>mitigation measures </a:t>
            </a:r>
            <a:r>
              <a:rPr lang="en-GB" sz="2000" dirty="0" smtClean="0"/>
              <a:t>proposed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u="sng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2376264" cy="333088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0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752600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Mitigation &amp; Monitoring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Presented in ES, but then transposed into eventual consent/planning permission</a:t>
            </a:r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Can include limiting offshore works at times of years for certain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Can require use of soft-start/MMMPs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Restriction on type of cable installation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Use of FLOs and NTMs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6356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752600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Consent Compliance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Large range of documents and reports need to be submitted prior to construction commencing</a:t>
            </a:r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Include decommissioning plans, monitoring plans, pollution contingency plans </a:t>
            </a:r>
            <a:r>
              <a:rPr lang="en-GB" sz="2000" dirty="0" err="1" smtClean="0"/>
              <a:t>etc</a:t>
            </a:r>
            <a:r>
              <a:rPr lang="en-GB" sz="2000" dirty="0" smtClean="0"/>
              <a:t>…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4240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Marine EIA Process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27584" y="1752600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Construction &amp; Operational Phase Monitoring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Typically during and for at least 3 years post-construction</a:t>
            </a:r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Can include bird, marine mammal, ecology, fisheries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Compared to pre-construction baselines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If impacts not in line with predictions of EIA, monitoring may be extended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029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Space Presentation">
  <a:themeElements>
    <a:clrScheme name="MarineSpace">
      <a:dk1>
        <a:srgbClr val="214383"/>
      </a:dk1>
      <a:lt1>
        <a:srgbClr val="51ACCD"/>
      </a:lt1>
      <a:dk2>
        <a:srgbClr val="1D68AD"/>
      </a:dk2>
      <a:lt2>
        <a:srgbClr val="97D7D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ineSpace Template 2015" id="{A4412A0A-4F30-4713-B20D-6EEA78813AC6}" vid="{3F6EF653-2E52-4074-9278-485753D795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MarineSpace Template 2015</Template>
  <TotalTime>172</TotalTime>
  <Words>302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MarineSpace Presentation</vt:lpstr>
      <vt:lpstr>TBG Tidal Energy Project</vt:lpstr>
      <vt:lpstr>Marine EIA Process</vt:lpstr>
      <vt:lpstr>Marine EIA Process</vt:lpstr>
      <vt:lpstr>Marine EIA Process</vt:lpstr>
      <vt:lpstr>Marine EIA Process</vt:lpstr>
      <vt:lpstr>Marine EIA Process</vt:lpstr>
      <vt:lpstr>Marine EIA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MarineSpace</dc:title>
  <dc:creator>Rachel Crabtree</dc:creator>
  <cp:lastModifiedBy>Jonny Lewis</cp:lastModifiedBy>
  <cp:revision>20</cp:revision>
  <dcterms:created xsi:type="dcterms:W3CDTF">2016-01-08T15:21:13Z</dcterms:created>
  <dcterms:modified xsi:type="dcterms:W3CDTF">2017-03-16T12:11:06Z</dcterms:modified>
</cp:coreProperties>
</file>